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912" r:id="rId2"/>
    <p:sldMasterId id="2147484020" r:id="rId3"/>
  </p:sldMasterIdLst>
  <p:notesMasterIdLst>
    <p:notesMasterId r:id="rId62"/>
  </p:notesMasterIdLst>
  <p:sldIdLst>
    <p:sldId id="257" r:id="rId4"/>
    <p:sldId id="360" r:id="rId5"/>
    <p:sldId id="486" r:id="rId6"/>
    <p:sldId id="487" r:id="rId7"/>
    <p:sldId id="489" r:id="rId8"/>
    <p:sldId id="490" r:id="rId9"/>
    <p:sldId id="492" r:id="rId10"/>
    <p:sldId id="491" r:id="rId11"/>
    <p:sldId id="493" r:id="rId12"/>
    <p:sldId id="420" r:id="rId13"/>
    <p:sldId id="375" r:id="rId14"/>
    <p:sldId id="394" r:id="rId15"/>
    <p:sldId id="428" r:id="rId16"/>
    <p:sldId id="429" r:id="rId17"/>
    <p:sldId id="430" r:id="rId18"/>
    <p:sldId id="431" r:id="rId19"/>
    <p:sldId id="432" r:id="rId20"/>
    <p:sldId id="433" r:id="rId21"/>
    <p:sldId id="434" r:id="rId22"/>
    <p:sldId id="435" r:id="rId23"/>
    <p:sldId id="436" r:id="rId24"/>
    <p:sldId id="444" r:id="rId25"/>
    <p:sldId id="445" r:id="rId26"/>
    <p:sldId id="446" r:id="rId27"/>
    <p:sldId id="447" r:id="rId28"/>
    <p:sldId id="448" r:id="rId29"/>
    <p:sldId id="449" r:id="rId30"/>
    <p:sldId id="450" r:id="rId31"/>
    <p:sldId id="451" r:id="rId32"/>
    <p:sldId id="452" r:id="rId33"/>
    <p:sldId id="453" r:id="rId34"/>
    <p:sldId id="454" r:id="rId35"/>
    <p:sldId id="456" r:id="rId36"/>
    <p:sldId id="457" r:id="rId37"/>
    <p:sldId id="459" r:id="rId38"/>
    <p:sldId id="460" r:id="rId39"/>
    <p:sldId id="461" r:id="rId40"/>
    <p:sldId id="462" r:id="rId41"/>
    <p:sldId id="463" r:id="rId42"/>
    <p:sldId id="464" r:id="rId43"/>
    <p:sldId id="465" r:id="rId44"/>
    <p:sldId id="466" r:id="rId45"/>
    <p:sldId id="468" r:id="rId46"/>
    <p:sldId id="469" r:id="rId47"/>
    <p:sldId id="470" r:id="rId48"/>
    <p:sldId id="471" r:id="rId49"/>
    <p:sldId id="472" r:id="rId50"/>
    <p:sldId id="473" r:id="rId51"/>
    <p:sldId id="474" r:id="rId52"/>
    <p:sldId id="475" r:id="rId53"/>
    <p:sldId id="476" r:id="rId54"/>
    <p:sldId id="477" r:id="rId55"/>
    <p:sldId id="479" r:id="rId56"/>
    <p:sldId id="481" r:id="rId57"/>
    <p:sldId id="482" r:id="rId58"/>
    <p:sldId id="483" r:id="rId59"/>
    <p:sldId id="484" r:id="rId60"/>
    <p:sldId id="485" r:id="rId61"/>
  </p:sldIdLst>
  <p:sldSz cx="9144000" cy="5143500" type="screen16x9"/>
  <p:notesSz cx="6858000" cy="9144000"/>
  <p:embeddedFontLst>
    <p:embeddedFont>
      <p:font typeface="Merriweather" panose="02060503050406030704" pitchFamily="18" charset="-52"/>
      <p:regular r:id="rId63"/>
    </p:embeddedFont>
    <p:embeddedFont>
      <p:font typeface="Roboto" panose="02000000000000000000" pitchFamily="2" charset="0"/>
      <p:regular r:id="rId64"/>
    </p:embeddedFont>
    <p:embeddedFont>
      <p:font typeface="Roboto Slab" panose="020B0604020202020204" charset="0"/>
      <p:regular r:id="rId65"/>
    </p:embeddedFont>
    <p:embeddedFont>
      <p:font typeface="SimSun" panose="02010600030101010101" pitchFamily="2" charset="-122"/>
      <p:regular r:id="rId66"/>
    </p:embeddedFont>
    <p:embeddedFont>
      <p:font typeface="Open Sans" panose="020B0604020202020204" charset="0"/>
      <p:regular r:id="rId67"/>
      <p:bold r:id="rId68"/>
      <p:italic r:id="rId69"/>
    </p:embeddedFont>
    <p:embeddedFont>
      <p:font typeface="Calibri" panose="020F0502020204030204" pitchFamily="34" charset="0"/>
      <p:regular r:id="rId70"/>
      <p:bold r:id="rId71"/>
      <p:italic r:id="rId72"/>
      <p:boldItalic r:id="rId73"/>
    </p:embeddedFont>
  </p:embeddedFontLst>
  <p:defaultTex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 userDrawn="1">
          <p15:clr>
            <a:srgbClr val="A4A3A4"/>
          </p15:clr>
        </p15:guide>
        <p15:guide id="2" pos="5534" userDrawn="1">
          <p15:clr>
            <a:srgbClr val="A4A3A4"/>
          </p15:clr>
        </p15:guide>
        <p15:guide id="5" pos="2767" userDrawn="1">
          <p15:clr>
            <a:srgbClr val="A4A3A4"/>
          </p15:clr>
        </p15:guide>
        <p15:guide id="6" pos="226" userDrawn="1">
          <p15:clr>
            <a:srgbClr val="A4A3A4"/>
          </p15:clr>
        </p15:guide>
        <p15:guide id="8" pos="2064" userDrawn="1">
          <p15:clr>
            <a:srgbClr val="A4A3A4"/>
          </p15:clr>
        </p15:guide>
        <p15:guide id="9" pos="3674" userDrawn="1">
          <p15:clr>
            <a:srgbClr val="A4A3A4"/>
          </p15:clr>
        </p15:guide>
        <p15:guide id="10" pos="3923" userDrawn="1">
          <p15:clr>
            <a:srgbClr val="A4A3A4"/>
          </p15:clr>
        </p15:guide>
        <p15:guide id="11" orient="horz" pos="3003" userDrawn="1">
          <p15:clr>
            <a:srgbClr val="A4A3A4"/>
          </p15:clr>
        </p15:guide>
        <p15:guide id="12" pos="2993" userDrawn="1">
          <p15:clr>
            <a:srgbClr val="A4A3A4"/>
          </p15:clr>
        </p15:guide>
        <p15:guide id="13" pos="1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00A6"/>
    <a:srgbClr val="F2CA00"/>
    <a:srgbClr val="F2DE00"/>
    <a:srgbClr val="6E2B02"/>
    <a:srgbClr val="57200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0" autoAdjust="0"/>
    <p:restoredTop sz="90629" autoAdjust="0"/>
  </p:normalViewPr>
  <p:slideViewPr>
    <p:cSldViewPr snapToGrid="0" showGuides="1">
      <p:cViewPr varScale="1">
        <p:scale>
          <a:sx n="103" d="100"/>
          <a:sy n="103" d="100"/>
        </p:scale>
        <p:origin x="1022" y="72"/>
      </p:cViewPr>
      <p:guideLst>
        <p:guide orient="horz" pos="237"/>
        <p:guide pos="5534"/>
        <p:guide pos="2767"/>
        <p:guide pos="226"/>
        <p:guide pos="2064"/>
        <p:guide pos="3674"/>
        <p:guide pos="3923"/>
        <p:guide orient="horz" pos="3003"/>
        <p:guide pos="2993"/>
        <p:guide pos="185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702AD-3DFE-4CDA-9126-E7ACCC558796}" type="datetimeFigureOut">
              <a:rPr lang="ru-RU" smtClean="0"/>
              <a:t>25.01.2019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D59BA-81AF-4926-A7CC-B5861BD42F65}" type="slidenum">
              <a:rPr lang="ru-RU" smtClean="0"/>
              <a:t>‹#›</a:t>
            </a:fld>
            <a:endParaRPr lang="ru-RU"/>
          </a:p>
        </p:txBody>
      </p:sp>
    </p:spTree>
    <p:extLst>
      <p:ext uri="{BB962C8B-B14F-4D97-AF65-F5344CB8AC3E}">
        <p14:creationId xmlns:p14="http://schemas.microsoft.com/office/powerpoint/2010/main" val="283623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t>1</a:t>
            </a:fld>
            <a:endParaRPr lang="ru-RU"/>
          </a:p>
        </p:txBody>
      </p:sp>
    </p:spTree>
    <p:extLst>
      <p:ext uri="{BB962C8B-B14F-4D97-AF65-F5344CB8AC3E}">
        <p14:creationId xmlns:p14="http://schemas.microsoft.com/office/powerpoint/2010/main" val="338159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110241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t>27</a:t>
            </a:fld>
            <a:endParaRPr lang="ru-RU"/>
          </a:p>
        </p:txBody>
      </p:sp>
    </p:spTree>
    <p:extLst>
      <p:ext uri="{BB962C8B-B14F-4D97-AF65-F5344CB8AC3E}">
        <p14:creationId xmlns:p14="http://schemas.microsoft.com/office/powerpoint/2010/main" val="286582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118042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34</a:t>
            </a:fld>
            <a:endParaRPr lang="ru-RU">
              <a:solidFill>
                <a:prstClr val="black"/>
              </a:solidFill>
            </a:endParaRPr>
          </a:p>
        </p:txBody>
      </p:sp>
    </p:spTree>
    <p:extLst>
      <p:ext uri="{BB962C8B-B14F-4D97-AF65-F5344CB8AC3E}">
        <p14:creationId xmlns:p14="http://schemas.microsoft.com/office/powerpoint/2010/main" val="424020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2814078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36</a:t>
            </a:fld>
            <a:endParaRPr lang="ru-RU">
              <a:solidFill>
                <a:prstClr val="black"/>
              </a:solidFill>
            </a:endParaRPr>
          </a:p>
        </p:txBody>
      </p:sp>
    </p:spTree>
    <p:extLst>
      <p:ext uri="{BB962C8B-B14F-4D97-AF65-F5344CB8AC3E}">
        <p14:creationId xmlns:p14="http://schemas.microsoft.com/office/powerpoint/2010/main" val="1268667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37</a:t>
            </a:fld>
            <a:endParaRPr lang="ru-RU">
              <a:solidFill>
                <a:prstClr val="black"/>
              </a:solidFill>
            </a:endParaRPr>
          </a:p>
        </p:txBody>
      </p:sp>
    </p:spTree>
    <p:extLst>
      <p:ext uri="{BB962C8B-B14F-4D97-AF65-F5344CB8AC3E}">
        <p14:creationId xmlns:p14="http://schemas.microsoft.com/office/powerpoint/2010/main" val="3145187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38</a:t>
            </a:fld>
            <a:endParaRPr lang="ru-RU">
              <a:solidFill>
                <a:prstClr val="black"/>
              </a:solidFill>
            </a:endParaRPr>
          </a:p>
        </p:txBody>
      </p:sp>
    </p:spTree>
    <p:extLst>
      <p:ext uri="{BB962C8B-B14F-4D97-AF65-F5344CB8AC3E}">
        <p14:creationId xmlns:p14="http://schemas.microsoft.com/office/powerpoint/2010/main" val="1441117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39</a:t>
            </a:fld>
            <a:endParaRPr lang="ru-RU">
              <a:solidFill>
                <a:prstClr val="black"/>
              </a:solidFill>
            </a:endParaRPr>
          </a:p>
        </p:txBody>
      </p:sp>
    </p:spTree>
    <p:extLst>
      <p:ext uri="{BB962C8B-B14F-4D97-AF65-F5344CB8AC3E}">
        <p14:creationId xmlns:p14="http://schemas.microsoft.com/office/powerpoint/2010/main" val="2606883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40</a:t>
            </a:fld>
            <a:endParaRPr lang="ru-RU">
              <a:solidFill>
                <a:prstClr val="black"/>
              </a:solidFill>
            </a:endParaRPr>
          </a:p>
        </p:txBody>
      </p:sp>
    </p:spTree>
    <p:extLst>
      <p:ext uri="{BB962C8B-B14F-4D97-AF65-F5344CB8AC3E}">
        <p14:creationId xmlns:p14="http://schemas.microsoft.com/office/powerpoint/2010/main" val="412814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t>2</a:t>
            </a:fld>
            <a:endParaRPr lang="ru-RU"/>
          </a:p>
        </p:txBody>
      </p:sp>
    </p:spTree>
    <p:extLst>
      <p:ext uri="{BB962C8B-B14F-4D97-AF65-F5344CB8AC3E}">
        <p14:creationId xmlns:p14="http://schemas.microsoft.com/office/powerpoint/2010/main" val="1352995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41</a:t>
            </a:fld>
            <a:endParaRPr lang="ru-RU">
              <a:solidFill>
                <a:prstClr val="black"/>
              </a:solidFill>
            </a:endParaRPr>
          </a:p>
        </p:txBody>
      </p:sp>
    </p:spTree>
    <p:extLst>
      <p:ext uri="{BB962C8B-B14F-4D97-AF65-F5344CB8AC3E}">
        <p14:creationId xmlns:p14="http://schemas.microsoft.com/office/powerpoint/2010/main" val="199735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42</a:t>
            </a:fld>
            <a:endParaRPr lang="ru-RU">
              <a:solidFill>
                <a:prstClr val="black"/>
              </a:solidFill>
            </a:endParaRPr>
          </a:p>
        </p:txBody>
      </p:sp>
    </p:spTree>
    <p:extLst>
      <p:ext uri="{BB962C8B-B14F-4D97-AF65-F5344CB8AC3E}">
        <p14:creationId xmlns:p14="http://schemas.microsoft.com/office/powerpoint/2010/main" val="288772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t>3</a:t>
            </a:fld>
            <a:endParaRPr lang="ru-RU"/>
          </a:p>
        </p:txBody>
      </p:sp>
    </p:spTree>
    <p:extLst>
      <p:ext uri="{BB962C8B-B14F-4D97-AF65-F5344CB8AC3E}">
        <p14:creationId xmlns:p14="http://schemas.microsoft.com/office/powerpoint/2010/main" val="14806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t>4</a:t>
            </a:fld>
            <a:endParaRPr lang="ru-RU"/>
          </a:p>
        </p:txBody>
      </p:sp>
    </p:spTree>
    <p:extLst>
      <p:ext uri="{BB962C8B-B14F-4D97-AF65-F5344CB8AC3E}">
        <p14:creationId xmlns:p14="http://schemas.microsoft.com/office/powerpoint/2010/main" val="409181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t>10</a:t>
            </a:fld>
            <a:endParaRPr lang="ru-RU"/>
          </a:p>
        </p:txBody>
      </p:sp>
    </p:spTree>
    <p:extLst>
      <p:ext uri="{BB962C8B-B14F-4D97-AF65-F5344CB8AC3E}">
        <p14:creationId xmlns:p14="http://schemas.microsoft.com/office/powerpoint/2010/main" val="1352995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135299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13529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E3D59BA-81AF-4926-A7CC-B5861BD42F65}" type="slidenum">
              <a:rPr lang="ru-RU" smtClean="0"/>
              <a:t>22</a:t>
            </a:fld>
            <a:endParaRPr lang="ru-RU"/>
          </a:p>
        </p:txBody>
      </p:sp>
    </p:spTree>
    <p:extLst>
      <p:ext uri="{BB962C8B-B14F-4D97-AF65-F5344CB8AC3E}">
        <p14:creationId xmlns:p14="http://schemas.microsoft.com/office/powerpoint/2010/main" val="83967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be-BY" dirty="0"/>
          </a:p>
        </p:txBody>
      </p:sp>
      <p:sp>
        <p:nvSpPr>
          <p:cNvPr id="4" name="Номер слайда 3"/>
          <p:cNvSpPr>
            <a:spLocks noGrp="1"/>
          </p:cNvSpPr>
          <p:nvPr>
            <p:ph type="sldNum" sz="quarter" idx="10"/>
          </p:nvPr>
        </p:nvSpPr>
        <p:spPr/>
        <p:txBody>
          <a:bodyPr/>
          <a:lstStyle/>
          <a:p>
            <a:fld id="{EE3D59BA-81AF-4926-A7CC-B5861BD42F65}"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170488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t>25.01.2019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201550299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t>25.01.2019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239025012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t>25.01.2019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160815069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351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473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7201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830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0420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2032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7269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208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t>25.01.2019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18342141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5820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096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9019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467774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799522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107600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137507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808924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82758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605598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983A9A6-A7C6-4281-A39F-5DC6615D86C6}" type="datetimeFigureOut">
              <a:rPr lang="ru-RU" smtClean="0"/>
              <a:t>25.01.2019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36097682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619696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699996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6784113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72094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983A9A6-A7C6-4281-A39F-5DC6615D86C6}" type="datetimeFigureOut">
              <a:rPr lang="ru-RU" smtClean="0"/>
              <a:t>25.01.2019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31402266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983A9A6-A7C6-4281-A39F-5DC6615D86C6}" type="datetimeFigureOut">
              <a:rPr lang="ru-RU" smtClean="0"/>
              <a:t>25.01.2019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285662317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983A9A6-A7C6-4281-A39F-5DC6615D86C6}" type="datetimeFigureOut">
              <a:rPr lang="ru-RU" smtClean="0"/>
              <a:t>25.01.2019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371077522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3A9A6-A7C6-4281-A39F-5DC6615D86C6}" type="datetimeFigureOut">
              <a:rPr lang="ru-RU" smtClean="0"/>
              <a:t>25.01.2019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135467855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t>25.01.2019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308648004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1983A9A6-A7C6-4281-A39F-5DC6615D86C6}" type="datetimeFigureOut">
              <a:rPr lang="ru-RU" smtClean="0"/>
              <a:t>25.01.2019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6F8C33-7088-481A-939B-C850E0D4CDCA}" type="slidenum">
              <a:rPr lang="ru-RU" smtClean="0"/>
              <a:t>‹#›</a:t>
            </a:fld>
            <a:endParaRPr lang="ru-RU"/>
          </a:p>
        </p:txBody>
      </p:sp>
    </p:spTree>
    <p:extLst>
      <p:ext uri="{BB962C8B-B14F-4D97-AF65-F5344CB8AC3E}">
        <p14:creationId xmlns:p14="http://schemas.microsoft.com/office/powerpoint/2010/main" val="22675419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83A9A6-A7C6-4281-A39F-5DC6615D86C6}" type="datetimeFigureOut">
              <a:rPr lang="ru-RU" smtClean="0"/>
              <a:t>25.01.2019</a:t>
            </a:fld>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6F8C33-7088-481A-939B-C850E0D4CDCA}" type="slidenum">
              <a:rPr lang="ru-RU" smtClean="0"/>
              <a:t>‹#›</a:t>
            </a:fld>
            <a:endParaRPr lang="ru-RU"/>
          </a:p>
        </p:txBody>
      </p:sp>
    </p:spTree>
    <p:extLst>
      <p:ext uri="{BB962C8B-B14F-4D97-AF65-F5344CB8AC3E}">
        <p14:creationId xmlns:p14="http://schemas.microsoft.com/office/powerpoint/2010/main" val="217083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336593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83A9A6-A7C6-4281-A39F-5DC6615D86C6}" type="datetimeFigureOut">
              <a:rPr lang="ru-RU" smtClean="0">
                <a:solidFill>
                  <a:prstClr val="black">
                    <a:tint val="75000"/>
                  </a:prstClr>
                </a:solidFill>
              </a:rPr>
              <a:pPr/>
              <a:t>25.01.2019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6F8C33-7088-481A-939B-C850E0D4CDC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102293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hyperlink" Target="https://www.instagram.com/multiurok/" TargetMode="External"/><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vk.com/compedu_videouroki" TargetMode="External"/><Relationship Id="rId5" Type="http://schemas.openxmlformats.org/officeDocument/2006/relationships/hyperlink" Target="https://www.facebook.com/videouroki.net/"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ok.ru/videouroki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mo 24">
            <a:extLst>
              <a:ext uri="{FF2B5EF4-FFF2-40B4-BE49-F238E27FC236}">
                <a16:creationId xmlns="" xmlns:a16="http://schemas.microsoft.com/office/drawing/2014/main" id="{9B9E11F0-9102-4DBE-ABE6-7FD5129535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51388" y="0"/>
            <a:ext cx="4392611" cy="51424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8774" y="3853121"/>
            <a:ext cx="4556125" cy="276999"/>
          </a:xfrm>
          <a:prstGeom prst="rect">
            <a:avLst/>
          </a:prstGeom>
          <a:noFill/>
        </p:spPr>
        <p:txBody>
          <a:bodyPr wrap="square" lIns="0" tIns="0" rIns="0" bIns="0" rtlCol="0">
            <a:spAutoFit/>
          </a:bodyPr>
          <a:lstStyle/>
          <a:p>
            <a:r>
              <a:rPr lang="ru-RU" sz="1800" dirty="0" err="1">
                <a:solidFill>
                  <a:schemeClr val="tx1">
                    <a:lumMod val="65000"/>
                    <a:lumOff val="35000"/>
                  </a:schemeClr>
                </a:solidFill>
                <a:latin typeface="+mj-lt"/>
              </a:rPr>
              <a:t>Кагукина</a:t>
            </a:r>
            <a:r>
              <a:rPr lang="ru-RU" sz="1800" dirty="0">
                <a:solidFill>
                  <a:schemeClr val="tx1">
                    <a:lumMod val="65000"/>
                    <a:lumOff val="35000"/>
                  </a:schemeClr>
                </a:solidFill>
                <a:latin typeface="+mj-lt"/>
              </a:rPr>
              <a:t> Татьяна Владимировна</a:t>
            </a:r>
          </a:p>
        </p:txBody>
      </p:sp>
      <p:sp>
        <p:nvSpPr>
          <p:cNvPr id="12" name="TextBox 11"/>
          <p:cNvSpPr txBox="1"/>
          <p:nvPr/>
        </p:nvSpPr>
        <p:spPr>
          <a:xfrm>
            <a:off x="358775" y="376238"/>
            <a:ext cx="4033838" cy="2954655"/>
          </a:xfrm>
          <a:prstGeom prst="rect">
            <a:avLst/>
          </a:prstGeom>
          <a:noFill/>
        </p:spPr>
        <p:txBody>
          <a:bodyPr wrap="square" lIns="0" tIns="0" rIns="0" bIns="0" rtlCol="0">
            <a:spAutoFit/>
          </a:bodyPr>
          <a:lstStyle/>
          <a:p>
            <a:r>
              <a:rPr lang="ru-RU" sz="3200" dirty="0">
                <a:solidFill>
                  <a:srgbClr val="5300A6"/>
                </a:solidFill>
                <a:latin typeface="+mj-lt"/>
              </a:rPr>
              <a:t>Метапредметные компетенции как условие развития мыслительной деятельности учащихся</a:t>
            </a:r>
            <a:endParaRPr lang="en-US" sz="3200" dirty="0">
              <a:solidFill>
                <a:srgbClr val="5300A6"/>
              </a:solidFill>
              <a:latin typeface="+mj-lt"/>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cxnSp>
        <p:nvCxnSpPr>
          <p:cNvPr id="9" name="Прямая соединительная линия 8">
            <a:extLst>
              <a:ext uri="{FF2B5EF4-FFF2-40B4-BE49-F238E27FC236}">
                <a16:creationId xmlns="" xmlns:a16="http://schemas.microsoft.com/office/drawing/2014/main" id="{FBD441BA-A8C8-4DA5-A29F-861FF01361FB}"/>
              </a:ext>
            </a:extLst>
          </p:cNvPr>
          <p:cNvCxnSpPr>
            <a:cxnSpLocks/>
          </p:cNvCxnSpPr>
          <p:nvPr/>
        </p:nvCxnSpPr>
        <p:spPr>
          <a:xfrm>
            <a:off x="358775" y="3604058"/>
            <a:ext cx="4033838" cy="0"/>
          </a:xfrm>
          <a:prstGeom prst="line">
            <a:avLst/>
          </a:prstGeom>
          <a:ln w="19050" cap="rnd">
            <a:solidFill>
              <a:srgbClr val="5300A6"/>
            </a:solidFill>
            <a:prstDash val="sysDot"/>
          </a:ln>
        </p:spPr>
        <p:style>
          <a:lnRef idx="1">
            <a:schemeClr val="accent1"/>
          </a:lnRef>
          <a:fillRef idx="0">
            <a:schemeClr val="accent1"/>
          </a:fillRef>
          <a:effectRef idx="0">
            <a:schemeClr val="accent1"/>
          </a:effectRef>
          <a:fontRef idx="minor">
            <a:schemeClr val="tx1"/>
          </a:fontRef>
        </p:style>
      </p:cxnSp>
      <p:pic>
        <p:nvPicPr>
          <p:cNvPr id="16" name="Рисунок 15">
            <a:hlinkClick r:id="rId5"/>
            <a:extLst>
              <a:ext uri="{FF2B5EF4-FFF2-40B4-BE49-F238E27FC236}">
                <a16:creationId xmlns="" xmlns:a16="http://schemas.microsoft.com/office/drawing/2014/main" id="{01F05B28-314D-48F3-87C5-9943CBBBB5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154" y="4494451"/>
            <a:ext cx="270000" cy="270000"/>
          </a:xfrm>
          <a:prstGeom prst="rect">
            <a:avLst/>
          </a:prstGeom>
        </p:spPr>
      </p:pic>
      <p:pic>
        <p:nvPicPr>
          <p:cNvPr id="17" name="Рисунок 16">
            <a:hlinkClick r:id="rId7"/>
            <a:extLst>
              <a:ext uri="{FF2B5EF4-FFF2-40B4-BE49-F238E27FC236}">
                <a16:creationId xmlns="" xmlns:a16="http://schemas.microsoft.com/office/drawing/2014/main" id="{9E8ADFC9-5E0E-44FD-94BF-BE2DF728D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1844" y="4497263"/>
            <a:ext cx="270000" cy="270000"/>
          </a:xfrm>
          <a:prstGeom prst="rect">
            <a:avLst/>
          </a:prstGeom>
        </p:spPr>
      </p:pic>
      <p:pic>
        <p:nvPicPr>
          <p:cNvPr id="18" name="Рисунок 17">
            <a:hlinkClick r:id="rId9"/>
            <a:extLst>
              <a:ext uri="{FF2B5EF4-FFF2-40B4-BE49-F238E27FC236}">
                <a16:creationId xmlns="" xmlns:a16="http://schemas.microsoft.com/office/drawing/2014/main" id="{5BD8F0B9-FFCC-4673-A3C2-488A2B19B2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6464" y="4494451"/>
            <a:ext cx="270000" cy="270000"/>
          </a:xfrm>
          <a:prstGeom prst="rect">
            <a:avLst/>
          </a:prstGeom>
        </p:spPr>
      </p:pic>
      <p:pic>
        <p:nvPicPr>
          <p:cNvPr id="19" name="Рисунок 18">
            <a:hlinkClick r:id="rId11"/>
            <a:extLst>
              <a:ext uri="{FF2B5EF4-FFF2-40B4-BE49-F238E27FC236}">
                <a16:creationId xmlns="" xmlns:a16="http://schemas.microsoft.com/office/drawing/2014/main" id="{6F6A2F25-62B8-4C34-A226-807AAD1868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774" y="4494451"/>
            <a:ext cx="270000" cy="270000"/>
          </a:xfrm>
          <a:prstGeom prst="rect">
            <a:avLst/>
          </a:prstGeom>
        </p:spPr>
      </p:pic>
    </p:spTree>
    <p:extLst>
      <p:ext uri="{BB962C8B-B14F-4D97-AF65-F5344CB8AC3E}">
        <p14:creationId xmlns:p14="http://schemas.microsoft.com/office/powerpoint/2010/main" val="358678597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4" y="872644"/>
            <a:ext cx="6489701" cy="1787829"/>
            <a:chOff x="-609603" y="-246005"/>
            <a:chExt cx="6489701" cy="1787829"/>
          </a:xfrm>
        </p:grpSpPr>
        <p:sp>
          <p:nvSpPr>
            <p:cNvPr id="12" name="TextBox 11"/>
            <p:cNvSpPr txBox="1"/>
            <p:nvPr/>
          </p:nvSpPr>
          <p:spPr>
            <a:xfrm>
              <a:off x="-609603" y="-246005"/>
              <a:ext cx="6489701" cy="492443"/>
            </a:xfrm>
            <a:prstGeom prst="rect">
              <a:avLst/>
            </a:prstGeom>
            <a:noFill/>
          </p:spPr>
          <p:txBody>
            <a:bodyPr wrap="square" lIns="0" tIns="0" rIns="0" bIns="0" rtlCol="0">
              <a:spAutoFit/>
            </a:bodyPr>
            <a:lstStyle/>
            <a:p>
              <a:r>
                <a:rPr lang="ru-RU" sz="3200" b="1" kern="2400" spc="-50" dirty="0">
                  <a:solidFill>
                    <a:srgbClr val="F2DE00"/>
                  </a:solidFill>
                  <a:latin typeface="+mj-lt"/>
                </a:rPr>
                <a:t>Интерактивное обучение —</a:t>
              </a:r>
            </a:p>
          </p:txBody>
        </p:sp>
        <p:sp>
          <p:nvSpPr>
            <p:cNvPr id="30" name="TextBox 29"/>
            <p:cNvSpPr txBox="1"/>
            <p:nvPr/>
          </p:nvSpPr>
          <p:spPr>
            <a:xfrm>
              <a:off x="-609602" y="464606"/>
              <a:ext cx="5868988" cy="1077218"/>
            </a:xfrm>
            <a:prstGeom prst="rect">
              <a:avLst/>
            </a:prstGeom>
            <a:noFill/>
          </p:spPr>
          <p:txBody>
            <a:bodyPr wrap="square" lIns="0" tIns="0" rIns="0" bIns="0" rtlCol="0">
              <a:spAutoFit/>
            </a:bodyPr>
            <a:lstStyle/>
            <a:p>
              <a:pPr>
                <a:lnSpc>
                  <a:spcPct val="125000"/>
                </a:lnSpc>
              </a:pPr>
              <a:r>
                <a:rPr lang="ru-RU" sz="1400" kern="2400" dirty="0">
                  <a:solidFill>
                    <a:schemeClr val="bg1"/>
                  </a:solidFill>
                </a:rPr>
                <a:t>это диалоговое обучение, в ходе которого осуществляется взаимодействие между учащимся и учителем, между самими учащимися. Роль учителя здесь сводится к направлению деятельности учащихся на достижение целей занятия. </a:t>
              </a:r>
            </a:p>
          </p:txBody>
        </p:sp>
      </p:grpSp>
    </p:spTree>
    <p:extLst>
      <p:ext uri="{BB962C8B-B14F-4D97-AF65-F5344CB8AC3E}">
        <p14:creationId xmlns:p14="http://schemas.microsoft.com/office/powerpoint/2010/main" val="88694094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908763"/>
            <a:ext cx="5868989" cy="2860143"/>
            <a:chOff x="358774" y="-433387"/>
            <a:chExt cx="5868989" cy="2860143"/>
          </a:xfrm>
        </p:grpSpPr>
        <p:sp>
          <p:nvSpPr>
            <p:cNvPr id="8" name="Прямоугольник 7"/>
            <p:cNvSpPr/>
            <p:nvPr/>
          </p:nvSpPr>
          <p:spPr>
            <a:xfrm>
              <a:off x="358774" y="272320"/>
              <a:ext cx="5868989" cy="2154436"/>
            </a:xfrm>
            <a:prstGeom prst="rect">
              <a:avLst/>
            </a:prstGeom>
          </p:spPr>
          <p:txBody>
            <a:bodyPr wrap="square" lIns="0" tIns="0" rIns="0" bIns="0">
              <a:spAutoFit/>
            </a:bodyPr>
            <a:lstStyle/>
            <a:p>
              <a:pPr lvl="0"/>
              <a:r>
                <a:rPr lang="ru-RU" sz="1400" dirty="0"/>
                <a:t>- пробуждение у учащихся интереса; </a:t>
              </a:r>
            </a:p>
            <a:p>
              <a:pPr lvl="0"/>
              <a:r>
                <a:rPr lang="ru-RU" sz="1400" dirty="0"/>
                <a:t>- эффективное усвоение учебного материала; </a:t>
              </a:r>
            </a:p>
            <a:p>
              <a:pPr lvl="0"/>
              <a:r>
                <a:rPr lang="ru-RU" sz="1400" dirty="0"/>
                <a:t>- самостоятельный поиск учащимися путей и вариантов решения поставленной учебной задачи; </a:t>
              </a:r>
            </a:p>
            <a:p>
              <a:pPr lvl="0"/>
              <a:r>
                <a:rPr lang="ru-RU" sz="1400" dirty="0"/>
                <a:t>- установление воздействия между учащимися, обучение работать в команде; </a:t>
              </a:r>
            </a:p>
            <a:p>
              <a:pPr lvl="0"/>
              <a:r>
                <a:rPr lang="ru-RU" sz="1400" dirty="0"/>
                <a:t>- формирование у учащихся мнения и отношения; </a:t>
              </a:r>
            </a:p>
            <a:p>
              <a:pPr lvl="0"/>
              <a:r>
                <a:rPr lang="ru-RU" sz="1400" dirty="0"/>
                <a:t>- формирование жизненных и профессиональных навыков учащихся;</a:t>
              </a:r>
            </a:p>
            <a:p>
              <a:pPr lvl="0"/>
              <a:r>
                <a:rPr lang="ru-RU" sz="1400" dirty="0"/>
                <a:t>- выход на уровень осознанной компетентности студента</a:t>
              </a:r>
              <a:r>
                <a:rPr lang="ru-RU" sz="1400" dirty="0" smtClean="0"/>
                <a:t>.</a:t>
              </a:r>
              <a:endParaRPr lang="ru-RU" sz="1400" dirty="0"/>
            </a:p>
          </p:txBody>
        </p:sp>
        <p:sp>
          <p:nvSpPr>
            <p:cNvPr id="10" name="Прямоугольник 9"/>
            <p:cNvSpPr/>
            <p:nvPr/>
          </p:nvSpPr>
          <p:spPr>
            <a:xfrm>
              <a:off x="358774" y="-433387"/>
              <a:ext cx="5495094" cy="369332"/>
            </a:xfrm>
            <a:prstGeom prst="rect">
              <a:avLst/>
            </a:prstGeom>
          </p:spPr>
          <p:txBody>
            <a:bodyPr wrap="none" lIns="0" tIns="0" rIns="0" bIns="0">
              <a:spAutoFit/>
            </a:bodyPr>
            <a:lstStyle/>
            <a:p>
              <a:r>
                <a:rPr lang="ru-RU" sz="2400" dirty="0">
                  <a:solidFill>
                    <a:srgbClr val="5300A6"/>
                  </a:solidFill>
                  <a:latin typeface="+mj-lt"/>
                </a:rPr>
                <a:t>Задачи интерактивных методов:</a:t>
              </a:r>
              <a:endParaRPr lang="ru-RU" sz="2400" dirty="0">
                <a:latin typeface="+mj-lt"/>
              </a:endParaRPr>
            </a:p>
          </p:txBody>
        </p:sp>
      </p:grpSp>
    </p:spTree>
    <p:extLst>
      <p:ext uri="{BB962C8B-B14F-4D97-AF65-F5344CB8AC3E}">
        <p14:creationId xmlns:p14="http://schemas.microsoft.com/office/powerpoint/2010/main" val="366496657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908763"/>
            <a:ext cx="5956301" cy="4152805"/>
            <a:chOff x="358774" y="-433387"/>
            <a:chExt cx="5956301" cy="4152805"/>
          </a:xfrm>
        </p:grpSpPr>
        <p:sp>
          <p:nvSpPr>
            <p:cNvPr id="8" name="Прямоугольник 7"/>
            <p:cNvSpPr/>
            <p:nvPr/>
          </p:nvSpPr>
          <p:spPr>
            <a:xfrm>
              <a:off x="358774" y="272320"/>
              <a:ext cx="5956301" cy="3447098"/>
            </a:xfrm>
            <a:prstGeom prst="rect">
              <a:avLst/>
            </a:prstGeom>
          </p:spPr>
          <p:txBody>
            <a:bodyPr wrap="square" lIns="0" tIns="0" rIns="0" bIns="0">
              <a:spAutoFit/>
            </a:bodyPr>
            <a:lstStyle/>
            <a:p>
              <a:pPr lvl="0"/>
              <a:r>
                <a:rPr lang="ru-RU" sz="1400" dirty="0"/>
                <a:t>- творческие задания; </a:t>
              </a:r>
            </a:p>
            <a:p>
              <a:pPr lvl="0"/>
              <a:r>
                <a:rPr lang="ru-RU" sz="1400" dirty="0"/>
                <a:t>- работа в малых группах; </a:t>
              </a:r>
            </a:p>
            <a:p>
              <a:pPr lvl="0"/>
              <a:r>
                <a:rPr lang="ru-RU" sz="1400" dirty="0"/>
                <a:t>- дискуссия;</a:t>
              </a:r>
            </a:p>
            <a:p>
              <a:pPr lvl="0"/>
              <a:r>
                <a:rPr lang="ru-RU" sz="1400" dirty="0"/>
                <a:t>- обучающие игры (ролевые игры, имитации, деловые игры и образовательные игры); </a:t>
              </a:r>
            </a:p>
            <a:p>
              <a:pPr lvl="0"/>
              <a:r>
                <a:rPr lang="ru-RU" sz="1400" dirty="0"/>
                <a:t>- интерактивная лекция;</a:t>
              </a:r>
            </a:p>
            <a:p>
              <a:pPr lvl="0"/>
              <a:r>
                <a:rPr lang="ru-RU" sz="1400" dirty="0"/>
                <a:t>- эвристическая беседа;</a:t>
              </a:r>
            </a:p>
            <a:p>
              <a:pPr lvl="0"/>
              <a:r>
                <a:rPr lang="ru-RU" sz="1400" dirty="0"/>
                <a:t>- разработка проекта (метод проектов);</a:t>
              </a:r>
            </a:p>
            <a:p>
              <a:pPr lvl="0"/>
              <a:r>
                <a:rPr lang="ru-RU" sz="1400" dirty="0"/>
                <a:t>- системы дистанционного </a:t>
              </a:r>
              <a:r>
                <a:rPr lang="ru-RU" sz="1400" dirty="0" smtClean="0"/>
                <a:t>обучения</a:t>
              </a:r>
              <a:r>
                <a:rPr lang="ru-RU" sz="1400" dirty="0"/>
                <a:t>;</a:t>
              </a:r>
            </a:p>
            <a:p>
              <a:pPr lvl="0"/>
              <a:r>
                <a:rPr lang="ru-RU" sz="1400" dirty="0"/>
                <a:t>- обсуждение и разрешение проблем ( </a:t>
              </a:r>
              <a:r>
                <a:rPr lang="ru-RU" sz="1400" dirty="0" smtClean="0"/>
                <a:t>мозговой штурм, </a:t>
              </a:r>
              <a:r>
                <a:rPr lang="ru-RU" sz="1400" dirty="0"/>
                <a:t>ПОПС-формула, «дерево решений», «анализ казусов», «переговоры и медиация», «лестницы и змейки»); </a:t>
              </a:r>
            </a:p>
            <a:p>
              <a:pPr lvl="0"/>
              <a:r>
                <a:rPr lang="ru-RU" sz="1400" dirty="0"/>
                <a:t>- тренинги;</a:t>
              </a:r>
            </a:p>
            <a:p>
              <a:pPr lvl="0"/>
              <a:r>
                <a:rPr lang="ru-RU" sz="1400" dirty="0"/>
                <a:t>- метод кейсов.</a:t>
              </a:r>
            </a:p>
            <a:p>
              <a:pPr lvl="0"/>
              <a:r>
                <a:rPr lang="ru-RU" sz="1400" dirty="0"/>
                <a:t>.</a:t>
              </a:r>
            </a:p>
            <a:p>
              <a:pPr lvl="0"/>
              <a:endParaRPr lang="ru-RU" sz="1400" dirty="0"/>
            </a:p>
          </p:txBody>
        </p:sp>
        <p:sp>
          <p:nvSpPr>
            <p:cNvPr id="10" name="Прямоугольник 9"/>
            <p:cNvSpPr/>
            <p:nvPr/>
          </p:nvSpPr>
          <p:spPr>
            <a:xfrm>
              <a:off x="358774" y="-433387"/>
              <a:ext cx="5860579" cy="369332"/>
            </a:xfrm>
            <a:prstGeom prst="rect">
              <a:avLst/>
            </a:prstGeom>
          </p:spPr>
          <p:txBody>
            <a:bodyPr wrap="none" lIns="0" tIns="0" rIns="0" bIns="0">
              <a:spAutoFit/>
            </a:bodyPr>
            <a:lstStyle/>
            <a:p>
              <a:r>
                <a:rPr lang="ru-RU" sz="2400" dirty="0">
                  <a:solidFill>
                    <a:srgbClr val="5300A6"/>
                  </a:solidFill>
                  <a:latin typeface="+mj-lt"/>
                </a:rPr>
                <a:t>Основные интерактивные методы:</a:t>
              </a:r>
              <a:endParaRPr lang="ru-RU" sz="2400" dirty="0">
                <a:latin typeface="+mj-lt"/>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712" y="908763"/>
            <a:ext cx="2195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38693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4" y="872644"/>
            <a:ext cx="6489701" cy="2595742"/>
            <a:chOff x="-609603" y="-246005"/>
            <a:chExt cx="6489701" cy="2595742"/>
          </a:xfrm>
        </p:grpSpPr>
        <p:sp>
          <p:nvSpPr>
            <p:cNvPr id="12" name="TextBox 11"/>
            <p:cNvSpPr txBox="1"/>
            <p:nvPr/>
          </p:nvSpPr>
          <p:spPr>
            <a:xfrm>
              <a:off x="-609603" y="-246005"/>
              <a:ext cx="6489701" cy="492443"/>
            </a:xfrm>
            <a:prstGeom prst="rect">
              <a:avLst/>
            </a:prstGeom>
            <a:noFill/>
          </p:spPr>
          <p:txBody>
            <a:bodyPr wrap="square" lIns="0" tIns="0" rIns="0" bIns="0" rtlCol="0">
              <a:spAutoFit/>
            </a:bodyPr>
            <a:lstStyle/>
            <a:p>
              <a:r>
                <a:rPr lang="ru-RU" sz="3200" b="1" kern="2400" spc="-50" dirty="0">
                  <a:solidFill>
                    <a:srgbClr val="F2DE00"/>
                  </a:solidFill>
                  <a:latin typeface="Merriweather"/>
                </a:rPr>
                <a:t>Круглый стол —</a:t>
              </a:r>
            </a:p>
          </p:txBody>
        </p:sp>
        <p:sp>
          <p:nvSpPr>
            <p:cNvPr id="30" name="TextBox 29"/>
            <p:cNvSpPr txBox="1"/>
            <p:nvPr/>
          </p:nvSpPr>
          <p:spPr>
            <a:xfrm>
              <a:off x="-609602" y="464606"/>
              <a:ext cx="5868988" cy="1885131"/>
            </a:xfrm>
            <a:prstGeom prst="rect">
              <a:avLst/>
            </a:prstGeom>
            <a:noFill/>
          </p:spPr>
          <p:txBody>
            <a:bodyPr wrap="square" lIns="0" tIns="0" rIns="0" bIns="0" rtlCol="0">
              <a:spAutoFit/>
            </a:bodyPr>
            <a:lstStyle/>
            <a:p>
              <a:pPr>
                <a:lnSpc>
                  <a:spcPct val="125000"/>
                </a:lnSpc>
              </a:pPr>
              <a:r>
                <a:rPr lang="ru-RU" sz="1400" kern="2400" dirty="0">
                  <a:solidFill>
                    <a:prstClr val="white"/>
                  </a:solidFill>
                </a:rPr>
                <a:t>это метод интерактивного обучения, одна из организационных форм познавательной деятельности учащихся, позволяющая закрепить полученные ранее знания, восполнить недостающую информацию, сформировать умения решать проблемы, укрепить позиции, научить культуре ведения дискуссии. Характерной чертой «круглого стола» является сочетание тематической дискуссии с групповой консультацией. </a:t>
              </a:r>
            </a:p>
          </p:txBody>
        </p:sp>
      </p:grpSp>
    </p:spTree>
    <p:extLst>
      <p:ext uri="{BB962C8B-B14F-4D97-AF65-F5344CB8AC3E}">
        <p14:creationId xmlns:p14="http://schemas.microsoft.com/office/powerpoint/2010/main" val="399409088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0" name="Прямоугольник 19"/>
          <p:cNvSpPr/>
          <p:nvPr/>
        </p:nvSpPr>
        <p:spPr>
          <a:xfrm>
            <a:off x="359108" y="891963"/>
            <a:ext cx="4033838" cy="276999"/>
          </a:xfrm>
          <a:prstGeom prst="rect">
            <a:avLst/>
          </a:prstGeom>
        </p:spPr>
        <p:txBody>
          <a:bodyPr wrap="square" lIns="0" tIns="0" rIns="0" bIns="0">
            <a:spAutoFit/>
          </a:bodyPr>
          <a:lstStyle/>
          <a:p>
            <a:r>
              <a:rPr lang="ru-RU" sz="1800" b="1" dirty="0">
                <a:solidFill>
                  <a:prstClr val="black"/>
                </a:solidFill>
                <a:latin typeface="Merriweather" pitchFamily="2" charset="-52"/>
              </a:rPr>
              <a:t>Цель -</a:t>
            </a:r>
            <a:endParaRPr lang="ru-RU" sz="1800" dirty="0">
              <a:solidFill>
                <a:prstClr val="black"/>
              </a:solidFill>
              <a:latin typeface="Merriweather" pitchFamily="2" charset="-52"/>
            </a:endParaRPr>
          </a:p>
        </p:txBody>
      </p:sp>
      <p:sp>
        <p:nvSpPr>
          <p:cNvPr id="21" name="Прямоугольник 20"/>
          <p:cNvSpPr/>
          <p:nvPr/>
        </p:nvSpPr>
        <p:spPr>
          <a:xfrm>
            <a:off x="358775" y="378488"/>
            <a:ext cx="5867184" cy="369332"/>
          </a:xfrm>
          <a:prstGeom prst="rect">
            <a:avLst/>
          </a:prstGeom>
        </p:spPr>
        <p:txBody>
          <a:bodyPr wrap="square" lIns="0" tIns="0" rIns="0" bIns="0">
            <a:spAutoFit/>
          </a:bodyPr>
          <a:lstStyle/>
          <a:p>
            <a:r>
              <a:rPr lang="ru-RU" sz="2400" dirty="0">
                <a:solidFill>
                  <a:srgbClr val="5300A6"/>
                </a:solidFill>
                <a:latin typeface="Merriweather" pitchFamily="2" charset="-52"/>
              </a:rPr>
              <a:t>Круглый стол</a:t>
            </a:r>
          </a:p>
        </p:txBody>
      </p:sp>
      <p:sp>
        <p:nvSpPr>
          <p:cNvPr id="27" name="Прямоугольник 26"/>
          <p:cNvSpPr/>
          <p:nvPr/>
        </p:nvSpPr>
        <p:spPr>
          <a:xfrm>
            <a:off x="355384" y="1168962"/>
            <a:ext cx="5870575" cy="1077218"/>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выработка у учащихся профессиональных умений излагать мысли, аргументировать свои соображения, обосновывать предлагаемые решения и отстаивать свои убеждения; </a:t>
            </a:r>
            <a:r>
              <a:rPr lang="ru-RU" sz="1400" dirty="0" smtClean="0">
                <a:solidFill>
                  <a:prstClr val="black"/>
                </a:solidFill>
                <a:latin typeface="Roboto" pitchFamily="2" charset="0"/>
                <a:ea typeface="Roboto" pitchFamily="2" charset="0"/>
                <a:cs typeface="Roboto" pitchFamily="2" charset="0"/>
              </a:rPr>
              <a:t>закрепление </a:t>
            </a:r>
            <a:r>
              <a:rPr lang="ru-RU" sz="1400" dirty="0">
                <a:solidFill>
                  <a:prstClr val="black"/>
                </a:solidFill>
                <a:latin typeface="Roboto" pitchFamily="2" charset="0"/>
                <a:ea typeface="Roboto" pitchFamily="2" charset="0"/>
                <a:cs typeface="Roboto" pitchFamily="2" charset="0"/>
              </a:rPr>
              <a:t>информации и самостоятельной работы с дополнительным материалом, выявление проблем и вопросов для обсуждения. </a:t>
            </a:r>
          </a:p>
        </p:txBody>
      </p:sp>
      <p:sp>
        <p:nvSpPr>
          <p:cNvPr id="9" name="Прямоугольник 8"/>
          <p:cNvSpPr/>
          <p:nvPr/>
        </p:nvSpPr>
        <p:spPr>
          <a:xfrm>
            <a:off x="355383" y="2425488"/>
            <a:ext cx="5872379" cy="276999"/>
          </a:xfrm>
          <a:prstGeom prst="rect">
            <a:avLst/>
          </a:prstGeom>
        </p:spPr>
        <p:txBody>
          <a:bodyPr wrap="square" lIns="0" tIns="0" rIns="0" bIns="0">
            <a:spAutoFit/>
          </a:bodyPr>
          <a:lstStyle/>
          <a:p>
            <a:r>
              <a:rPr lang="ru-RU" sz="1800" b="1" dirty="0">
                <a:solidFill>
                  <a:prstClr val="black"/>
                </a:solidFill>
                <a:latin typeface="Merriweather" pitchFamily="2" charset="-52"/>
              </a:rPr>
              <a:t>Задачи:</a:t>
            </a:r>
            <a:endParaRPr lang="ru-RU" sz="1800" dirty="0">
              <a:solidFill>
                <a:prstClr val="black"/>
              </a:solidFill>
              <a:latin typeface="Merriweather" pitchFamily="2" charset="-52"/>
            </a:endParaRPr>
          </a:p>
        </p:txBody>
      </p:sp>
      <p:sp>
        <p:nvSpPr>
          <p:cNvPr id="10" name="Прямоугольник 9"/>
          <p:cNvSpPr/>
          <p:nvPr/>
        </p:nvSpPr>
        <p:spPr>
          <a:xfrm>
            <a:off x="355384" y="2774183"/>
            <a:ext cx="5870575" cy="1508105"/>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 обсуждение в ходе дискуссии одной-двух проблемных, острых ситуаций по данной теме;</a:t>
            </a:r>
          </a:p>
          <a:p>
            <a:r>
              <a:rPr lang="ru-RU" sz="1400" dirty="0">
                <a:solidFill>
                  <a:prstClr val="black"/>
                </a:solidFill>
                <a:latin typeface="Roboto" pitchFamily="2" charset="0"/>
                <a:ea typeface="Roboto" pitchFamily="2" charset="0"/>
                <a:cs typeface="Roboto" pitchFamily="2" charset="0"/>
              </a:rPr>
              <a:t>- иллюстрация мнений, положений с использованием различных наглядных материалов (схемы, диаграммы, графики);</a:t>
            </a:r>
          </a:p>
          <a:p>
            <a:r>
              <a:rPr lang="ru-RU" sz="1400" dirty="0">
                <a:solidFill>
                  <a:prstClr val="black"/>
                </a:solidFill>
                <a:latin typeface="Roboto" pitchFamily="2" charset="0"/>
                <a:ea typeface="Roboto" pitchFamily="2" charset="0"/>
                <a:cs typeface="Roboto" pitchFamily="2" charset="0"/>
              </a:rPr>
              <a:t>- тщательная подготовка основных выступающих (не ограничиваться докладами, обзорами, а высказывать свое мнение, доказательства, аргументы).</a:t>
            </a:r>
          </a:p>
        </p:txBody>
      </p:sp>
    </p:spTree>
    <p:extLst>
      <p:ext uri="{BB962C8B-B14F-4D97-AF65-F5344CB8AC3E}">
        <p14:creationId xmlns:p14="http://schemas.microsoft.com/office/powerpoint/2010/main" val="770220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1" name="Прямоугольник 20"/>
          <p:cNvSpPr/>
          <p:nvPr/>
        </p:nvSpPr>
        <p:spPr>
          <a:xfrm>
            <a:off x="358775" y="378488"/>
            <a:ext cx="8426450" cy="369332"/>
          </a:xfrm>
          <a:prstGeom prst="rect">
            <a:avLst/>
          </a:prstGeom>
        </p:spPr>
        <p:txBody>
          <a:bodyPr wrap="square" lIns="0" tIns="0" rIns="0" bIns="0">
            <a:spAutoFit/>
          </a:bodyPr>
          <a:lstStyle/>
          <a:p>
            <a:r>
              <a:rPr lang="ru-RU" sz="2400" dirty="0">
                <a:solidFill>
                  <a:srgbClr val="5300A6"/>
                </a:solidFill>
                <a:latin typeface="Merriweather" pitchFamily="2" charset="-52"/>
              </a:rPr>
              <a:t>Алгоритм </a:t>
            </a:r>
            <a:r>
              <a:rPr lang="ru-RU" sz="2400" dirty="0" smtClean="0">
                <a:solidFill>
                  <a:srgbClr val="5300A6"/>
                </a:solidFill>
                <a:latin typeface="Merriweather" pitchFamily="2" charset="-52"/>
              </a:rPr>
              <a:t>проведения круглого стола:</a:t>
            </a:r>
            <a:endParaRPr lang="ru-RU" sz="2400" dirty="0">
              <a:solidFill>
                <a:srgbClr val="5300A6"/>
              </a:solidFill>
              <a:latin typeface="Merriweather" pitchFamily="2" charset="-52"/>
            </a:endParaRPr>
          </a:p>
        </p:txBody>
      </p:sp>
      <p:sp>
        <p:nvSpPr>
          <p:cNvPr id="27" name="Прямоугольник 26"/>
          <p:cNvSpPr/>
          <p:nvPr/>
        </p:nvSpPr>
        <p:spPr>
          <a:xfrm>
            <a:off x="355384" y="804870"/>
            <a:ext cx="6773366" cy="3877985"/>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1) </a:t>
            </a:r>
            <a:r>
              <a:rPr lang="ru-RU" sz="1400" dirty="0" smtClean="0">
                <a:solidFill>
                  <a:prstClr val="black"/>
                </a:solidFill>
                <a:latin typeface="Roboto" pitchFamily="2" charset="0"/>
                <a:ea typeface="Roboto" pitchFamily="2" charset="0"/>
                <a:cs typeface="Roboto" pitchFamily="2" charset="0"/>
              </a:rPr>
              <a:t>учитель </a:t>
            </a:r>
            <a:r>
              <a:rPr lang="ru-RU" sz="1400" dirty="0">
                <a:solidFill>
                  <a:prstClr val="black"/>
                </a:solidFill>
                <a:latin typeface="Roboto" pitchFamily="2" charset="0"/>
                <a:ea typeface="Roboto" pitchFamily="2" charset="0"/>
                <a:cs typeface="Roboto" pitchFamily="2" charset="0"/>
              </a:rPr>
              <a:t>формулирует вопросы, обсуждение которых позволит всесторонне рассмотреть проблему;</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2) </a:t>
            </a:r>
            <a:r>
              <a:rPr lang="ru-RU" sz="1400" dirty="0" smtClean="0">
                <a:solidFill>
                  <a:prstClr val="black"/>
                </a:solidFill>
                <a:latin typeface="Roboto" pitchFamily="2" charset="0"/>
                <a:ea typeface="Roboto" pitchFamily="2" charset="0"/>
                <a:cs typeface="Roboto" pitchFamily="2" charset="0"/>
              </a:rPr>
              <a:t>вопросы </a:t>
            </a:r>
            <a:r>
              <a:rPr lang="ru-RU" sz="1400" dirty="0">
                <a:solidFill>
                  <a:prstClr val="black"/>
                </a:solidFill>
                <a:latin typeface="Roboto" pitchFamily="2" charset="0"/>
                <a:ea typeface="Roboto" pitchFamily="2" charset="0"/>
                <a:cs typeface="Roboto" pitchFamily="2" charset="0"/>
              </a:rPr>
              <a:t>распределяются по подгруппам и раздаются участникам для целенаправленной подготовки;</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3) </a:t>
            </a:r>
            <a:r>
              <a:rPr lang="ru-RU" sz="1400" dirty="0" smtClean="0">
                <a:solidFill>
                  <a:prstClr val="black"/>
                </a:solidFill>
                <a:latin typeface="Roboto" pitchFamily="2" charset="0"/>
                <a:ea typeface="Roboto" pitchFamily="2" charset="0"/>
                <a:cs typeface="Roboto" pitchFamily="2" charset="0"/>
              </a:rPr>
              <a:t>для </a:t>
            </a:r>
            <a:r>
              <a:rPr lang="ru-RU" sz="1400" dirty="0">
                <a:solidFill>
                  <a:prstClr val="black"/>
                </a:solidFill>
                <a:latin typeface="Roboto" pitchFamily="2" charset="0"/>
                <a:ea typeface="Roboto" pitchFamily="2" charset="0"/>
                <a:cs typeface="Roboto" pitchFamily="2" charset="0"/>
              </a:rPr>
              <a:t>освещения специфических вопросов могут быть приглашены специалисты (социолог, психолог);</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4) </a:t>
            </a:r>
            <a:r>
              <a:rPr lang="ru-RU" sz="1400" dirty="0" smtClean="0">
                <a:solidFill>
                  <a:prstClr val="black"/>
                </a:solidFill>
                <a:latin typeface="Roboto" pitchFamily="2" charset="0"/>
                <a:ea typeface="Roboto" pitchFamily="2" charset="0"/>
                <a:cs typeface="Roboto" pitchFamily="2" charset="0"/>
              </a:rPr>
              <a:t>в </a:t>
            </a:r>
            <a:r>
              <a:rPr lang="ru-RU" sz="1400" dirty="0">
                <a:solidFill>
                  <a:prstClr val="black"/>
                </a:solidFill>
                <a:latin typeface="Roboto" pitchFamily="2" charset="0"/>
                <a:ea typeface="Roboto" pitchFamily="2" charset="0"/>
                <a:cs typeface="Roboto" pitchFamily="2" charset="0"/>
              </a:rPr>
              <a:t>ходе занятия вопросы раскрываются в определенной </a:t>
            </a:r>
            <a:r>
              <a:rPr lang="ru-RU" sz="1400" dirty="0" smtClean="0">
                <a:solidFill>
                  <a:prstClr val="black"/>
                </a:solidFill>
                <a:latin typeface="Roboto" pitchFamily="2" charset="0"/>
                <a:ea typeface="Roboto" pitchFamily="2" charset="0"/>
                <a:cs typeface="Roboto" pitchFamily="2" charset="0"/>
              </a:rPr>
              <a:t>последовательности; </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5) </a:t>
            </a:r>
            <a:r>
              <a:rPr lang="ru-RU" sz="1400" dirty="0" smtClean="0">
                <a:solidFill>
                  <a:prstClr val="black"/>
                </a:solidFill>
                <a:latin typeface="Roboto" pitchFamily="2" charset="0"/>
                <a:ea typeface="Roboto" pitchFamily="2" charset="0"/>
                <a:cs typeface="Roboto" pitchFamily="2" charset="0"/>
              </a:rPr>
              <a:t>выступления </a:t>
            </a:r>
            <a:r>
              <a:rPr lang="ru-RU" sz="1400" dirty="0">
                <a:solidFill>
                  <a:prstClr val="black"/>
                </a:solidFill>
                <a:latin typeface="Roboto" pitchFamily="2" charset="0"/>
                <a:ea typeface="Roboto" pitchFamily="2" charset="0"/>
                <a:cs typeface="Roboto" pitchFamily="2" charset="0"/>
              </a:rPr>
              <a:t>специально подготовленных студентов обсуждаются и </a:t>
            </a:r>
            <a:r>
              <a:rPr lang="ru-RU" sz="1400" dirty="0" smtClean="0">
                <a:solidFill>
                  <a:prstClr val="black"/>
                </a:solidFill>
                <a:latin typeface="Roboto" pitchFamily="2" charset="0"/>
                <a:ea typeface="Roboto" pitchFamily="2" charset="0"/>
                <a:cs typeface="Roboto" pitchFamily="2" charset="0"/>
              </a:rPr>
              <a:t>дополняются; </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6) </a:t>
            </a:r>
            <a:r>
              <a:rPr lang="ru-RU" sz="1400" dirty="0" smtClean="0">
                <a:solidFill>
                  <a:prstClr val="black"/>
                </a:solidFill>
                <a:latin typeface="Roboto" pitchFamily="2" charset="0"/>
                <a:ea typeface="Roboto" pitchFamily="2" charset="0"/>
                <a:cs typeface="Roboto" pitchFamily="2" charset="0"/>
              </a:rPr>
              <a:t>задаются </a:t>
            </a:r>
            <a:r>
              <a:rPr lang="ru-RU" sz="1400" dirty="0">
                <a:solidFill>
                  <a:prstClr val="black"/>
                </a:solidFill>
                <a:latin typeface="Roboto" pitchFamily="2" charset="0"/>
                <a:ea typeface="Roboto" pitchFamily="2" charset="0"/>
                <a:cs typeface="Roboto" pitchFamily="2" charset="0"/>
              </a:rPr>
              <a:t>вопросы, студенты высказывают свои мнения, спорят, обосновывают свою точку зрения.</a:t>
            </a:r>
          </a:p>
          <a:p>
            <a:endParaRPr lang="ru-RU" sz="1400" dirty="0">
              <a:solidFill>
                <a:prstClr val="black"/>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1581122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4" y="872644"/>
            <a:ext cx="6489701" cy="2326438"/>
            <a:chOff x="-609603" y="-246005"/>
            <a:chExt cx="6489701" cy="2326438"/>
          </a:xfrm>
        </p:grpSpPr>
        <p:sp>
          <p:nvSpPr>
            <p:cNvPr id="12" name="TextBox 11"/>
            <p:cNvSpPr txBox="1"/>
            <p:nvPr/>
          </p:nvSpPr>
          <p:spPr>
            <a:xfrm>
              <a:off x="-609603" y="-246005"/>
              <a:ext cx="6489701" cy="492443"/>
            </a:xfrm>
            <a:prstGeom prst="rect">
              <a:avLst/>
            </a:prstGeom>
            <a:noFill/>
          </p:spPr>
          <p:txBody>
            <a:bodyPr wrap="square" lIns="0" tIns="0" rIns="0" bIns="0" rtlCol="0">
              <a:spAutoFit/>
            </a:bodyPr>
            <a:lstStyle/>
            <a:p>
              <a:r>
                <a:rPr lang="ru-RU" sz="3200" b="1" kern="2400" spc="-50" dirty="0">
                  <a:solidFill>
                    <a:srgbClr val="F2DE00"/>
                  </a:solidFill>
                  <a:latin typeface="Merriweather"/>
                </a:rPr>
                <a:t>Дискуссия—</a:t>
              </a:r>
            </a:p>
          </p:txBody>
        </p:sp>
        <p:sp>
          <p:nvSpPr>
            <p:cNvPr id="30" name="TextBox 29"/>
            <p:cNvSpPr txBox="1"/>
            <p:nvPr/>
          </p:nvSpPr>
          <p:spPr>
            <a:xfrm>
              <a:off x="-609602" y="464606"/>
              <a:ext cx="5868988" cy="1615827"/>
            </a:xfrm>
            <a:prstGeom prst="rect">
              <a:avLst/>
            </a:prstGeom>
            <a:noFill/>
          </p:spPr>
          <p:txBody>
            <a:bodyPr wrap="square" lIns="0" tIns="0" rIns="0" bIns="0" rtlCol="0">
              <a:spAutoFit/>
            </a:bodyPr>
            <a:lstStyle/>
            <a:p>
              <a:pPr>
                <a:lnSpc>
                  <a:spcPct val="125000"/>
                </a:lnSpc>
              </a:pPr>
              <a:r>
                <a:rPr lang="ru-RU" sz="1400" kern="2400" dirty="0">
                  <a:solidFill>
                    <a:prstClr val="white"/>
                  </a:solidFill>
                </a:rPr>
                <a:t>это всестороннее обсуждение спорного вопроса в публичном собрании, в частной беседе, споре; коллективное обсуждение какого-либо вопроса, проблемы или сопоставлении информации, идей, мнений, предложений. </a:t>
              </a:r>
            </a:p>
            <a:p>
              <a:pPr>
                <a:lnSpc>
                  <a:spcPct val="125000"/>
                </a:lnSpc>
              </a:pPr>
              <a:r>
                <a:rPr lang="ru-RU" sz="1400" kern="2400" dirty="0">
                  <a:solidFill>
                    <a:prstClr val="white"/>
                  </a:solidFill>
                </a:rPr>
                <a:t>Цели проведения дискуссии: обучение, тренинг, диагностика, преобразование, изменение установок, стимулирование творчества. </a:t>
              </a:r>
            </a:p>
          </p:txBody>
        </p:sp>
      </p:grpSp>
    </p:spTree>
    <p:extLst>
      <p:ext uri="{BB962C8B-B14F-4D97-AF65-F5344CB8AC3E}">
        <p14:creationId xmlns:p14="http://schemas.microsoft.com/office/powerpoint/2010/main" val="394323310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0" name="Прямоугольник 19"/>
          <p:cNvSpPr/>
          <p:nvPr/>
        </p:nvSpPr>
        <p:spPr>
          <a:xfrm>
            <a:off x="359108" y="882438"/>
            <a:ext cx="4033838" cy="276999"/>
          </a:xfrm>
          <a:prstGeom prst="rect">
            <a:avLst/>
          </a:prstGeom>
        </p:spPr>
        <p:txBody>
          <a:bodyPr wrap="square" lIns="0" tIns="0" rIns="0" bIns="0">
            <a:spAutoFit/>
          </a:bodyPr>
          <a:lstStyle/>
          <a:p>
            <a:r>
              <a:rPr lang="ru-RU" sz="1800" b="1" dirty="0">
                <a:solidFill>
                  <a:prstClr val="black"/>
                </a:solidFill>
                <a:latin typeface="Merriweather" pitchFamily="2" charset="-52"/>
              </a:rPr>
              <a:t>Рекомендации:</a:t>
            </a:r>
            <a:endParaRPr lang="ru-RU" sz="1800" dirty="0">
              <a:solidFill>
                <a:prstClr val="black"/>
              </a:solidFill>
              <a:latin typeface="Merriweather" pitchFamily="2" charset="-52"/>
            </a:endParaRPr>
          </a:p>
        </p:txBody>
      </p:sp>
      <p:sp>
        <p:nvSpPr>
          <p:cNvPr id="21" name="Прямоугольник 20"/>
          <p:cNvSpPr/>
          <p:nvPr/>
        </p:nvSpPr>
        <p:spPr>
          <a:xfrm>
            <a:off x="358775" y="378488"/>
            <a:ext cx="5867184" cy="369332"/>
          </a:xfrm>
          <a:prstGeom prst="rect">
            <a:avLst/>
          </a:prstGeom>
        </p:spPr>
        <p:txBody>
          <a:bodyPr wrap="square" lIns="0" tIns="0" rIns="0" bIns="0">
            <a:spAutoFit/>
          </a:bodyPr>
          <a:lstStyle/>
          <a:p>
            <a:r>
              <a:rPr lang="ru-RU" sz="2400" dirty="0">
                <a:solidFill>
                  <a:srgbClr val="5300A6"/>
                </a:solidFill>
                <a:latin typeface="Merriweather" pitchFamily="2" charset="-52"/>
              </a:rPr>
              <a:t>Этап 1. Подготовка</a:t>
            </a:r>
          </a:p>
        </p:txBody>
      </p:sp>
      <p:sp>
        <p:nvSpPr>
          <p:cNvPr id="27" name="Прямоугольник 26"/>
          <p:cNvSpPr/>
          <p:nvPr/>
        </p:nvSpPr>
        <p:spPr>
          <a:xfrm>
            <a:off x="355385" y="1268725"/>
            <a:ext cx="8429840" cy="2154436"/>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 заранее подготовить вопросы, которые можно было бы ставить на обсуждение по выводу дискуссии, чтобы не дать ей погаснуть; </a:t>
            </a:r>
          </a:p>
          <a:p>
            <a:r>
              <a:rPr lang="ru-RU" sz="1400" dirty="0">
                <a:solidFill>
                  <a:prstClr val="black"/>
                </a:solidFill>
                <a:latin typeface="Roboto" pitchFamily="2" charset="0"/>
                <a:ea typeface="Roboto" pitchFamily="2" charset="0"/>
                <a:cs typeface="Roboto" pitchFamily="2" charset="0"/>
              </a:rPr>
              <a:t>- не допускать ухода за рамки обсуждаемой проблемы; </a:t>
            </a:r>
          </a:p>
          <a:p>
            <a:r>
              <a:rPr lang="ru-RU" sz="1400" dirty="0">
                <a:solidFill>
                  <a:prstClr val="black"/>
                </a:solidFill>
                <a:latin typeface="Roboto" pitchFamily="2" charset="0"/>
                <a:ea typeface="Roboto" pitchFamily="2" charset="0"/>
                <a:cs typeface="Roboto" pitchFamily="2" charset="0"/>
              </a:rPr>
              <a:t>- обеспечить широкое вовлечение в разговор как можно </a:t>
            </a:r>
            <a:r>
              <a:rPr lang="ru-RU" sz="1400" dirty="0" smtClean="0">
                <a:solidFill>
                  <a:prstClr val="black"/>
                </a:solidFill>
                <a:latin typeface="Roboto" pitchFamily="2" charset="0"/>
                <a:ea typeface="Roboto" pitchFamily="2" charset="0"/>
                <a:cs typeface="Roboto" pitchFamily="2" charset="0"/>
              </a:rPr>
              <a:t>большего </a:t>
            </a:r>
            <a:r>
              <a:rPr lang="ru-RU" sz="1400" dirty="0">
                <a:solidFill>
                  <a:prstClr val="black"/>
                </a:solidFill>
                <a:latin typeface="Roboto" pitchFamily="2" charset="0"/>
                <a:ea typeface="Roboto" pitchFamily="2" charset="0"/>
                <a:cs typeface="Roboto" pitchFamily="2" charset="0"/>
              </a:rPr>
              <a:t>количества </a:t>
            </a:r>
            <a:r>
              <a:rPr lang="ru-RU" sz="1400" dirty="0" smtClean="0">
                <a:solidFill>
                  <a:prstClr val="black"/>
                </a:solidFill>
                <a:latin typeface="Roboto" pitchFamily="2" charset="0"/>
                <a:ea typeface="Roboto" pitchFamily="2" charset="0"/>
                <a:cs typeface="Roboto" pitchFamily="2" charset="0"/>
              </a:rPr>
              <a:t>учащихся</a:t>
            </a:r>
            <a:r>
              <a:rPr lang="ru-RU" sz="1400" dirty="0">
                <a:solidFill>
                  <a:prstClr val="black"/>
                </a:solidFill>
                <a:latin typeface="Roboto" pitchFamily="2" charset="0"/>
                <a:ea typeface="Roboto" pitchFamily="2" charset="0"/>
                <a:cs typeface="Roboto" pitchFamily="2" charset="0"/>
              </a:rPr>
              <a:t>; </a:t>
            </a:r>
          </a:p>
          <a:p>
            <a:r>
              <a:rPr lang="ru-RU" sz="1400" dirty="0">
                <a:solidFill>
                  <a:prstClr val="black"/>
                </a:solidFill>
                <a:latin typeface="Roboto" pitchFamily="2" charset="0"/>
                <a:ea typeface="Roboto" pitchFamily="2" charset="0"/>
                <a:cs typeface="Roboto" pitchFamily="2" charset="0"/>
              </a:rPr>
              <a:t>- не оставлять без внимания ни одного неверного суждения, но не давать сразу же правильный ответ; </a:t>
            </a:r>
          </a:p>
          <a:p>
            <a:r>
              <a:rPr lang="ru-RU" sz="1400" dirty="0">
                <a:solidFill>
                  <a:prstClr val="black"/>
                </a:solidFill>
                <a:latin typeface="Roboto" pitchFamily="2" charset="0"/>
                <a:ea typeface="Roboto" pitchFamily="2" charset="0"/>
                <a:cs typeface="Roboto" pitchFamily="2" charset="0"/>
              </a:rPr>
              <a:t>- не торопиться самому отвечать на вопросы, касающиеся материала </a:t>
            </a:r>
            <a:r>
              <a:rPr lang="ru-RU" sz="1400" dirty="0" smtClean="0">
                <a:solidFill>
                  <a:prstClr val="black"/>
                </a:solidFill>
                <a:latin typeface="Roboto" pitchFamily="2" charset="0"/>
                <a:ea typeface="Roboto" pitchFamily="2" charset="0"/>
                <a:cs typeface="Roboto" pitchFamily="2" charset="0"/>
              </a:rPr>
              <a:t>круглого стола: </a:t>
            </a:r>
            <a:r>
              <a:rPr lang="ru-RU" sz="1400" dirty="0">
                <a:solidFill>
                  <a:prstClr val="black"/>
                </a:solidFill>
                <a:latin typeface="Roboto" pitchFamily="2" charset="0"/>
                <a:ea typeface="Roboto" pitchFamily="2" charset="0"/>
                <a:cs typeface="Roboto" pitchFamily="2" charset="0"/>
              </a:rPr>
              <a:t>такие вопросы следует переадресовывать аудитории; </a:t>
            </a:r>
          </a:p>
          <a:p>
            <a:r>
              <a:rPr lang="ru-RU" sz="1400" dirty="0">
                <a:solidFill>
                  <a:prstClr val="black"/>
                </a:solidFill>
                <a:latin typeface="Roboto" pitchFamily="2" charset="0"/>
                <a:ea typeface="Roboto" pitchFamily="2" charset="0"/>
                <a:cs typeface="Roboto" pitchFamily="2" charset="0"/>
              </a:rPr>
              <a:t>- следить за тем, чтобы объектом критики являлось мнение, а не участник, выразивший </a:t>
            </a:r>
            <a:r>
              <a:rPr lang="ru-RU" sz="1400" dirty="0" smtClean="0">
                <a:solidFill>
                  <a:prstClr val="black"/>
                </a:solidFill>
                <a:latin typeface="Roboto" pitchFamily="2" charset="0"/>
                <a:ea typeface="Roboto" pitchFamily="2" charset="0"/>
                <a:cs typeface="Roboto" pitchFamily="2" charset="0"/>
              </a:rPr>
              <a:t>его; </a:t>
            </a:r>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сравнивать разные точки зрения, вовлекая учащихся в коллективный анализ и обсуждение.</a:t>
            </a:r>
          </a:p>
        </p:txBody>
      </p:sp>
    </p:spTree>
    <p:extLst>
      <p:ext uri="{BB962C8B-B14F-4D97-AF65-F5344CB8AC3E}">
        <p14:creationId xmlns:p14="http://schemas.microsoft.com/office/powerpoint/2010/main" val="3226276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1" name="Прямоугольник 20"/>
          <p:cNvSpPr/>
          <p:nvPr/>
        </p:nvSpPr>
        <p:spPr>
          <a:xfrm>
            <a:off x="358775" y="378488"/>
            <a:ext cx="8426450" cy="369332"/>
          </a:xfrm>
          <a:prstGeom prst="rect">
            <a:avLst/>
          </a:prstGeom>
        </p:spPr>
        <p:txBody>
          <a:bodyPr wrap="square" lIns="0" tIns="0" rIns="0" bIns="0">
            <a:spAutoFit/>
          </a:bodyPr>
          <a:lstStyle/>
          <a:p>
            <a:r>
              <a:rPr lang="ru-RU" sz="2400" dirty="0">
                <a:solidFill>
                  <a:srgbClr val="5300A6"/>
                </a:solidFill>
                <a:latin typeface="Merriweather" pitchFamily="2" charset="-52"/>
              </a:rPr>
              <a:t>Организационные методики дискуссии</a:t>
            </a:r>
          </a:p>
        </p:txBody>
      </p:sp>
      <p:sp>
        <p:nvSpPr>
          <p:cNvPr id="27" name="Прямоугольник 26"/>
          <p:cNvSpPr/>
          <p:nvPr/>
        </p:nvSpPr>
        <p:spPr>
          <a:xfrm>
            <a:off x="355385" y="1268725"/>
            <a:ext cx="4037228" cy="2585323"/>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Методика «вопрос – ответ</a:t>
            </a:r>
            <a:r>
              <a:rPr lang="ru-RU" sz="1400" dirty="0" smtClean="0">
                <a:solidFill>
                  <a:prstClr val="black"/>
                </a:solidFill>
                <a:latin typeface="Roboto" pitchFamily="2" charset="0"/>
                <a:ea typeface="Roboto" pitchFamily="2" charset="0"/>
                <a:cs typeface="Roboto" pitchFamily="2" charset="0"/>
              </a:rPr>
              <a:t>»</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Процедура «Обсуждение вполголоса</a:t>
            </a:r>
            <a:r>
              <a:rPr lang="ru-RU" sz="1400" dirty="0" smtClean="0">
                <a:solidFill>
                  <a:prstClr val="black"/>
                </a:solidFill>
                <a:latin typeface="Roboto" pitchFamily="2" charset="0"/>
                <a:ea typeface="Roboto" pitchFamily="2" charset="0"/>
                <a:cs typeface="Roboto" pitchFamily="2" charset="0"/>
              </a:rPr>
              <a:t>» </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Методика </a:t>
            </a:r>
            <a:r>
              <a:rPr lang="ru-RU" sz="1400" dirty="0" smtClean="0">
                <a:solidFill>
                  <a:prstClr val="black"/>
                </a:solidFill>
                <a:latin typeface="Roboto" pitchFamily="2" charset="0"/>
                <a:ea typeface="Roboto" pitchFamily="2" charset="0"/>
                <a:cs typeface="Roboto" pitchFamily="2" charset="0"/>
              </a:rPr>
              <a:t>клиники</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Методика «лабиринта</a:t>
            </a:r>
            <a:r>
              <a:rPr lang="ru-RU" sz="1400" dirty="0" smtClean="0">
                <a:solidFill>
                  <a:prstClr val="black"/>
                </a:solidFill>
                <a:latin typeface="Roboto" pitchFamily="2" charset="0"/>
                <a:ea typeface="Roboto" pitchFamily="2" charset="0"/>
                <a:cs typeface="Roboto" pitchFamily="2" charset="0"/>
              </a:rPr>
              <a:t>» </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Методика </a:t>
            </a:r>
            <a:r>
              <a:rPr lang="ru-RU" sz="1400" dirty="0" smtClean="0">
                <a:solidFill>
                  <a:prstClr val="black"/>
                </a:solidFill>
                <a:latin typeface="Roboto" pitchFamily="2" charset="0"/>
                <a:ea typeface="Roboto" pitchFamily="2" charset="0"/>
                <a:cs typeface="Roboto" pitchFamily="2" charset="0"/>
              </a:rPr>
              <a:t>эстафеты</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Свободно плавающая </a:t>
            </a:r>
            <a:r>
              <a:rPr lang="ru-RU" sz="1400" dirty="0" smtClean="0">
                <a:solidFill>
                  <a:prstClr val="black"/>
                </a:solidFill>
                <a:latin typeface="Roboto" pitchFamily="2" charset="0"/>
                <a:ea typeface="Roboto" pitchFamily="2" charset="0"/>
                <a:cs typeface="Roboto" pitchFamily="2" charset="0"/>
              </a:rPr>
              <a:t>дискуссия</a:t>
            </a:r>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108" y="1041385"/>
            <a:ext cx="2195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034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0" name="Прямоугольник 19"/>
          <p:cNvSpPr/>
          <p:nvPr/>
        </p:nvSpPr>
        <p:spPr>
          <a:xfrm>
            <a:off x="359108" y="747820"/>
            <a:ext cx="4033838" cy="276999"/>
          </a:xfrm>
          <a:prstGeom prst="rect">
            <a:avLst/>
          </a:prstGeom>
        </p:spPr>
        <p:txBody>
          <a:bodyPr wrap="square" lIns="0" tIns="0" rIns="0" bIns="0">
            <a:spAutoFit/>
          </a:bodyPr>
          <a:lstStyle/>
          <a:p>
            <a:r>
              <a:rPr lang="ru-RU" sz="1800" b="1" dirty="0" smtClean="0">
                <a:solidFill>
                  <a:prstClr val="black"/>
                </a:solidFill>
                <a:latin typeface="Merriweather" pitchFamily="2" charset="-52"/>
              </a:rPr>
              <a:t>Характеристика:</a:t>
            </a:r>
            <a:endParaRPr lang="ru-RU" sz="1800" dirty="0">
              <a:solidFill>
                <a:prstClr val="black"/>
              </a:solidFill>
              <a:latin typeface="Merriweather" pitchFamily="2" charset="-52"/>
            </a:endParaRPr>
          </a:p>
        </p:txBody>
      </p:sp>
      <p:sp>
        <p:nvSpPr>
          <p:cNvPr id="21" name="Прямоугольник 20"/>
          <p:cNvSpPr/>
          <p:nvPr/>
        </p:nvSpPr>
        <p:spPr>
          <a:xfrm>
            <a:off x="358775" y="378488"/>
            <a:ext cx="5867184" cy="369332"/>
          </a:xfrm>
          <a:prstGeom prst="rect">
            <a:avLst/>
          </a:prstGeom>
        </p:spPr>
        <p:txBody>
          <a:bodyPr wrap="square" lIns="0" tIns="0" rIns="0" bIns="0">
            <a:spAutoFit/>
          </a:bodyPr>
          <a:lstStyle/>
          <a:p>
            <a:r>
              <a:rPr lang="ru-RU" sz="2400" dirty="0">
                <a:solidFill>
                  <a:srgbClr val="5300A6"/>
                </a:solidFill>
                <a:latin typeface="Merriweather" pitchFamily="2" charset="-52"/>
              </a:rPr>
              <a:t>Этап 2. Вступление</a:t>
            </a:r>
          </a:p>
        </p:txBody>
      </p:sp>
      <p:sp>
        <p:nvSpPr>
          <p:cNvPr id="27" name="Прямоугольник 26"/>
          <p:cNvSpPr/>
          <p:nvPr/>
        </p:nvSpPr>
        <p:spPr>
          <a:xfrm>
            <a:off x="355385" y="1053282"/>
            <a:ext cx="8429840" cy="1723549"/>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 сообщение темы и цели занятия;</a:t>
            </a:r>
          </a:p>
          <a:p>
            <a:r>
              <a:rPr lang="ru-RU" sz="1400" dirty="0">
                <a:solidFill>
                  <a:prstClr val="black"/>
                </a:solidFill>
                <a:latin typeface="Roboto" pitchFamily="2" charset="0"/>
                <a:ea typeface="Roboto" pitchFamily="2" charset="0"/>
                <a:cs typeface="Roboto" pitchFamily="2" charset="0"/>
              </a:rPr>
              <a:t>- создание необходимой мотивации;</a:t>
            </a:r>
          </a:p>
          <a:p>
            <a:r>
              <a:rPr lang="ru-RU" sz="1400" dirty="0">
                <a:solidFill>
                  <a:prstClr val="black"/>
                </a:solidFill>
                <a:latin typeface="Roboto" pitchFamily="2" charset="0"/>
                <a:ea typeface="Roboto" pitchFamily="2" charset="0"/>
                <a:cs typeface="Roboto" pitchFamily="2" charset="0"/>
              </a:rPr>
              <a:t>- создание доброжелательной атмосферы и благоприятного эмоционального фона;</a:t>
            </a:r>
          </a:p>
          <a:p>
            <a:r>
              <a:rPr lang="ru-RU" sz="1400" dirty="0">
                <a:solidFill>
                  <a:prstClr val="black"/>
                </a:solidFill>
                <a:latin typeface="Roboto" pitchFamily="2" charset="0"/>
                <a:ea typeface="Roboto" pitchFamily="2" charset="0"/>
                <a:cs typeface="Roboto" pitchFamily="2" charset="0"/>
              </a:rPr>
              <a:t>- участники знакомятся с предлагаемой ситуацией; </a:t>
            </a:r>
          </a:p>
          <a:p>
            <a:r>
              <a:rPr lang="ru-RU" sz="1400" dirty="0">
                <a:solidFill>
                  <a:prstClr val="black"/>
                </a:solidFill>
                <a:latin typeface="Roboto" pitchFamily="2" charset="0"/>
                <a:ea typeface="Roboto" pitchFamily="2" charset="0"/>
                <a:cs typeface="Roboto" pitchFamily="2" charset="0"/>
              </a:rPr>
              <a:t>- учитель информирует участников о регламенте, правилах работы; </a:t>
            </a:r>
          </a:p>
          <a:p>
            <a:r>
              <a:rPr lang="ru-RU" sz="1400" dirty="0">
                <a:solidFill>
                  <a:prstClr val="black"/>
                </a:solidFill>
                <a:latin typeface="Roboto" pitchFamily="2" charset="0"/>
                <a:ea typeface="Roboto" pitchFamily="2" charset="0"/>
                <a:cs typeface="Roboto" pitchFamily="2" charset="0"/>
              </a:rPr>
              <a:t>- учитель по необходимости представляет участников; </a:t>
            </a:r>
          </a:p>
          <a:p>
            <a:r>
              <a:rPr lang="ru-RU" sz="1400" dirty="0">
                <a:solidFill>
                  <a:prstClr val="black"/>
                </a:solidFill>
                <a:latin typeface="Roboto" pitchFamily="2" charset="0"/>
                <a:ea typeface="Roboto" pitchFamily="2" charset="0"/>
                <a:cs typeface="Roboto" pitchFamily="2" charset="0"/>
              </a:rPr>
              <a:t>- учитель с помощью учащихся уточняет понятийный аппарат, рабочие определения изучаемой темы. </a:t>
            </a:r>
          </a:p>
        </p:txBody>
      </p:sp>
      <p:sp>
        <p:nvSpPr>
          <p:cNvPr id="14" name="Прямоугольник 13"/>
          <p:cNvSpPr/>
          <p:nvPr/>
        </p:nvSpPr>
        <p:spPr>
          <a:xfrm>
            <a:off x="347933" y="2915330"/>
            <a:ext cx="5857327" cy="276999"/>
          </a:xfrm>
          <a:prstGeom prst="rect">
            <a:avLst/>
          </a:prstGeom>
        </p:spPr>
        <p:txBody>
          <a:bodyPr wrap="square" lIns="0" tIns="0" rIns="0" bIns="0">
            <a:spAutoFit/>
          </a:bodyPr>
          <a:lstStyle/>
          <a:p>
            <a:r>
              <a:rPr lang="ru-RU" sz="1800" b="1" dirty="0">
                <a:solidFill>
                  <a:prstClr val="black"/>
                </a:solidFill>
                <a:latin typeface="Merriweather" pitchFamily="2" charset="-52"/>
              </a:rPr>
              <a:t>Правила работы учащихся на занятии:</a:t>
            </a:r>
            <a:endParaRPr lang="ru-RU" sz="1800" dirty="0">
              <a:solidFill>
                <a:prstClr val="black"/>
              </a:solidFill>
              <a:latin typeface="Merriweather" pitchFamily="2" charset="-52"/>
            </a:endParaRPr>
          </a:p>
        </p:txBody>
      </p:sp>
      <p:sp>
        <p:nvSpPr>
          <p:cNvPr id="16" name="Прямоугольник 15"/>
          <p:cNvSpPr/>
          <p:nvPr/>
        </p:nvSpPr>
        <p:spPr>
          <a:xfrm>
            <a:off x="359108" y="3240497"/>
            <a:ext cx="6760118" cy="1508105"/>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 - быть активным;</a:t>
            </a:r>
          </a:p>
          <a:p>
            <a:r>
              <a:rPr lang="ru-RU" sz="1400" dirty="0">
                <a:solidFill>
                  <a:prstClr val="black"/>
                </a:solidFill>
                <a:latin typeface="Roboto" pitchFamily="2" charset="0"/>
                <a:ea typeface="Roboto" pitchFamily="2" charset="0"/>
                <a:cs typeface="Roboto" pitchFamily="2" charset="0"/>
              </a:rPr>
              <a:t>- уважать мнение участников; </a:t>
            </a:r>
          </a:p>
          <a:p>
            <a:r>
              <a:rPr lang="ru-RU" sz="1400" dirty="0">
                <a:solidFill>
                  <a:prstClr val="black"/>
                </a:solidFill>
                <a:latin typeface="Roboto" pitchFamily="2" charset="0"/>
                <a:ea typeface="Roboto" pitchFamily="2" charset="0"/>
                <a:cs typeface="Roboto" pitchFamily="2" charset="0"/>
              </a:rPr>
              <a:t>- быть </a:t>
            </a:r>
            <a:r>
              <a:rPr lang="ru-RU" sz="1400" dirty="0" smtClean="0">
                <a:solidFill>
                  <a:prstClr val="black"/>
                </a:solidFill>
                <a:latin typeface="Roboto" pitchFamily="2" charset="0"/>
                <a:ea typeface="Roboto" pitchFamily="2" charset="0"/>
                <a:cs typeface="Roboto" pitchFamily="2" charset="0"/>
              </a:rPr>
              <a:t>доброжелательным, </a:t>
            </a:r>
            <a:r>
              <a:rPr lang="ru-RU" sz="1400" dirty="0">
                <a:solidFill>
                  <a:prstClr val="black"/>
                </a:solidFill>
                <a:latin typeface="Roboto" pitchFamily="2" charset="0"/>
                <a:ea typeface="Roboto" pitchFamily="2" charset="0"/>
                <a:cs typeface="Roboto" pitchFamily="2" charset="0"/>
              </a:rPr>
              <a:t>не перебивать;</a:t>
            </a:r>
          </a:p>
          <a:p>
            <a:r>
              <a:rPr lang="ru-RU" sz="1400" dirty="0">
                <a:solidFill>
                  <a:prstClr val="black"/>
                </a:solidFill>
                <a:latin typeface="Roboto" pitchFamily="2" charset="0"/>
                <a:ea typeface="Roboto" pitchFamily="2" charset="0"/>
                <a:cs typeface="Roboto" pitchFamily="2" charset="0"/>
              </a:rPr>
              <a:t>- быть открытым для взаимодействия;</a:t>
            </a:r>
          </a:p>
          <a:p>
            <a:r>
              <a:rPr lang="ru-RU" sz="1400" dirty="0">
                <a:solidFill>
                  <a:prstClr val="black"/>
                </a:solidFill>
                <a:latin typeface="Roboto" pitchFamily="2" charset="0"/>
                <a:ea typeface="Roboto" pitchFamily="2" charset="0"/>
                <a:cs typeface="Roboto" pitchFamily="2" charset="0"/>
              </a:rPr>
              <a:t>- быть заинтересованным и креативным;</a:t>
            </a:r>
          </a:p>
          <a:p>
            <a:r>
              <a:rPr lang="ru-RU" sz="1400" dirty="0">
                <a:solidFill>
                  <a:prstClr val="black"/>
                </a:solidFill>
                <a:latin typeface="Roboto" pitchFamily="2" charset="0"/>
                <a:ea typeface="Roboto" pitchFamily="2" charset="0"/>
                <a:cs typeface="Roboto" pitchFamily="2" charset="0"/>
              </a:rPr>
              <a:t>- </a:t>
            </a:r>
            <a:r>
              <a:rPr lang="ru-RU" sz="1400" dirty="0" smtClean="0">
                <a:solidFill>
                  <a:prstClr val="black"/>
                </a:solidFill>
                <a:latin typeface="Roboto" pitchFamily="2" charset="0"/>
                <a:ea typeface="Roboto" pitchFamily="2" charset="0"/>
                <a:cs typeface="Roboto" pitchFamily="2" charset="0"/>
              </a:rPr>
              <a:t>стремиться </a:t>
            </a:r>
            <a:r>
              <a:rPr lang="ru-RU" sz="1400" dirty="0">
                <a:solidFill>
                  <a:prstClr val="black"/>
                </a:solidFill>
                <a:latin typeface="Roboto" pitchFamily="2" charset="0"/>
                <a:ea typeface="Roboto" pitchFamily="2" charset="0"/>
                <a:cs typeface="Roboto" pitchFamily="2" charset="0"/>
              </a:rPr>
              <a:t>найти истину;</a:t>
            </a:r>
          </a:p>
          <a:p>
            <a:r>
              <a:rPr lang="ru-RU" sz="1400" dirty="0">
                <a:solidFill>
                  <a:prstClr val="black"/>
                </a:solidFill>
                <a:latin typeface="Roboto" pitchFamily="2" charset="0"/>
                <a:ea typeface="Roboto" pitchFamily="2" charset="0"/>
                <a:cs typeface="Roboto" pitchFamily="2" charset="0"/>
              </a:rPr>
              <a:t>- придерживаться регламента и уважать правила работы. </a:t>
            </a:r>
          </a:p>
        </p:txBody>
      </p:sp>
    </p:spTree>
    <p:extLst>
      <p:ext uri="{BB962C8B-B14F-4D97-AF65-F5344CB8AC3E}">
        <p14:creationId xmlns:p14="http://schemas.microsoft.com/office/powerpoint/2010/main" val="3427239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81599"/>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4" y="872644"/>
            <a:ext cx="6489701" cy="1765387"/>
            <a:chOff x="-609603" y="-246005"/>
            <a:chExt cx="6489701" cy="1765387"/>
          </a:xfrm>
        </p:grpSpPr>
        <p:sp>
          <p:nvSpPr>
            <p:cNvPr id="12" name="TextBox 11"/>
            <p:cNvSpPr txBox="1"/>
            <p:nvPr/>
          </p:nvSpPr>
          <p:spPr>
            <a:xfrm>
              <a:off x="-609603" y="-246005"/>
              <a:ext cx="6489701" cy="492443"/>
            </a:xfrm>
            <a:prstGeom prst="rect">
              <a:avLst/>
            </a:prstGeom>
            <a:noFill/>
          </p:spPr>
          <p:txBody>
            <a:bodyPr wrap="square" lIns="0" tIns="0" rIns="0" bIns="0" rtlCol="0">
              <a:spAutoFit/>
            </a:bodyPr>
            <a:lstStyle/>
            <a:p>
              <a:r>
                <a:rPr lang="ru-RU" sz="3200" b="1" kern="2400" spc="-50" dirty="0" err="1">
                  <a:solidFill>
                    <a:srgbClr val="F2DE00"/>
                  </a:solidFill>
                  <a:latin typeface="+mj-lt"/>
                </a:rPr>
                <a:t>Метапредметность</a:t>
              </a:r>
              <a:r>
                <a:rPr lang="ru-RU" sz="3200" b="1" kern="2400" spc="-50" dirty="0">
                  <a:solidFill>
                    <a:srgbClr val="F2DE00"/>
                  </a:solidFill>
                  <a:latin typeface="+mj-lt"/>
                </a:rPr>
                <a:t> —</a:t>
              </a:r>
            </a:p>
          </p:txBody>
        </p:sp>
        <p:sp>
          <p:nvSpPr>
            <p:cNvPr id="30" name="TextBox 29"/>
            <p:cNvSpPr txBox="1"/>
            <p:nvPr/>
          </p:nvSpPr>
          <p:spPr>
            <a:xfrm>
              <a:off x="-609602" y="464606"/>
              <a:ext cx="5868988" cy="1054776"/>
            </a:xfrm>
            <a:prstGeom prst="rect">
              <a:avLst/>
            </a:prstGeom>
            <a:noFill/>
          </p:spPr>
          <p:txBody>
            <a:bodyPr wrap="square" lIns="0" tIns="0" rIns="0" bIns="0" rtlCol="0">
              <a:spAutoFit/>
            </a:bodyPr>
            <a:lstStyle/>
            <a:p>
              <a:pPr>
                <a:lnSpc>
                  <a:spcPct val="125000"/>
                </a:lnSpc>
              </a:pPr>
              <a:r>
                <a:rPr lang="ru-RU" sz="1400" kern="2400" dirty="0">
                  <a:solidFill>
                    <a:schemeClr val="bg1"/>
                  </a:solidFill>
                </a:rPr>
                <a:t>это образовательная форма, которая выстраивается поверх традиционных предметов, в ее основе лежит </a:t>
              </a:r>
              <a:r>
                <a:rPr lang="ru-RU" sz="1400" kern="2400" dirty="0" err="1">
                  <a:solidFill>
                    <a:schemeClr val="bg1"/>
                  </a:solidFill>
                </a:rPr>
                <a:t>мыследеятельностный</a:t>
              </a:r>
              <a:r>
                <a:rPr lang="ru-RU" sz="1400" kern="2400" dirty="0">
                  <a:solidFill>
                    <a:schemeClr val="bg1"/>
                  </a:solidFill>
                </a:rPr>
                <a:t> тип интеграции учебного материала и принцип рефлексивного отношения к мышлению. </a:t>
              </a:r>
            </a:p>
          </p:txBody>
        </p:sp>
      </p:grpSp>
    </p:spTree>
    <p:extLst>
      <p:ext uri="{BB962C8B-B14F-4D97-AF65-F5344CB8AC3E}">
        <p14:creationId xmlns:p14="http://schemas.microsoft.com/office/powerpoint/2010/main" val="321649950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0" name="Прямоугольник 19"/>
          <p:cNvSpPr/>
          <p:nvPr/>
        </p:nvSpPr>
        <p:spPr>
          <a:xfrm>
            <a:off x="359108" y="891963"/>
            <a:ext cx="4033838" cy="276999"/>
          </a:xfrm>
          <a:prstGeom prst="rect">
            <a:avLst/>
          </a:prstGeom>
        </p:spPr>
        <p:txBody>
          <a:bodyPr wrap="square" lIns="0" tIns="0" rIns="0" bIns="0">
            <a:spAutoFit/>
          </a:bodyPr>
          <a:lstStyle/>
          <a:p>
            <a:r>
              <a:rPr lang="ru-RU" sz="1800" b="1" dirty="0" smtClean="0">
                <a:solidFill>
                  <a:prstClr val="black"/>
                </a:solidFill>
                <a:latin typeface="Merriweather" pitchFamily="2" charset="-52"/>
              </a:rPr>
              <a:t>Характеристика:</a:t>
            </a:r>
            <a:endParaRPr lang="ru-RU" sz="1800" dirty="0">
              <a:solidFill>
                <a:prstClr val="black"/>
              </a:solidFill>
              <a:latin typeface="Merriweather" pitchFamily="2" charset="-52"/>
            </a:endParaRPr>
          </a:p>
        </p:txBody>
      </p:sp>
      <p:sp>
        <p:nvSpPr>
          <p:cNvPr id="21" name="Прямоугольник 20"/>
          <p:cNvSpPr/>
          <p:nvPr/>
        </p:nvSpPr>
        <p:spPr>
          <a:xfrm>
            <a:off x="358775" y="378488"/>
            <a:ext cx="5867184" cy="369332"/>
          </a:xfrm>
          <a:prstGeom prst="rect">
            <a:avLst/>
          </a:prstGeom>
        </p:spPr>
        <p:txBody>
          <a:bodyPr wrap="square" lIns="0" tIns="0" rIns="0" bIns="0">
            <a:spAutoFit/>
          </a:bodyPr>
          <a:lstStyle/>
          <a:p>
            <a:r>
              <a:rPr lang="ru-RU" sz="2400" dirty="0">
                <a:solidFill>
                  <a:srgbClr val="5300A6"/>
                </a:solidFill>
                <a:latin typeface="Merriweather" pitchFamily="2" charset="-52"/>
              </a:rPr>
              <a:t>Этап 3. Основная часть</a:t>
            </a:r>
          </a:p>
        </p:txBody>
      </p:sp>
      <p:sp>
        <p:nvSpPr>
          <p:cNvPr id="27" name="Прямоугольник 26"/>
          <p:cNvSpPr/>
          <p:nvPr/>
        </p:nvSpPr>
        <p:spPr>
          <a:xfrm>
            <a:off x="355384" y="1238370"/>
            <a:ext cx="6773366" cy="3016210"/>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 обмен мнениями, что предполагает предоставление слова конкретным участникам. Преподавателю не рекомендуется брать слово </a:t>
            </a:r>
            <a:r>
              <a:rPr lang="ru-RU" sz="1400" dirty="0" smtClean="0">
                <a:solidFill>
                  <a:prstClr val="black"/>
                </a:solidFill>
                <a:latin typeface="Roboto" pitchFamily="2" charset="0"/>
                <a:ea typeface="Roboto" pitchFamily="2" charset="0"/>
                <a:cs typeface="Roboto" pitchFamily="2" charset="0"/>
              </a:rPr>
              <a:t>первым;</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сбор мнений, идей, предложений. Выступая со своим мнением, каждый может сразу внести свои предложения, а может  сначала просто выступить, а позже сформулировать свои </a:t>
            </a:r>
            <a:r>
              <a:rPr lang="ru-RU" sz="1400" dirty="0" smtClean="0">
                <a:solidFill>
                  <a:prstClr val="black"/>
                </a:solidFill>
                <a:latin typeface="Roboto" pitchFamily="2" charset="0"/>
                <a:ea typeface="Roboto" pitchFamily="2" charset="0"/>
                <a:cs typeface="Roboto" pitchFamily="2" charset="0"/>
              </a:rPr>
              <a:t>предложения;</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высокий уровень активности всех участников. Не допускать чрезмерной активности одних за счет других, соблюдать регламент, останавливать затянувшиеся монологи, подключать к разговору всех </a:t>
            </a:r>
            <a:r>
              <a:rPr lang="ru-RU" sz="1400" dirty="0" smtClean="0">
                <a:solidFill>
                  <a:prstClr val="black"/>
                </a:solidFill>
                <a:latin typeface="Roboto" pitchFamily="2" charset="0"/>
                <a:ea typeface="Roboto" pitchFamily="2" charset="0"/>
                <a:cs typeface="Roboto" pitchFamily="2" charset="0"/>
              </a:rPr>
              <a:t>присутствующих;</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оперативный анализ высказанных идей, мнений, позиций, предложений перед тем, как переходить к следующему витку дискуссии. </a:t>
            </a:r>
          </a:p>
          <a:p>
            <a:endParaRPr lang="ru-RU" sz="1400" dirty="0">
              <a:solidFill>
                <a:prstClr val="black"/>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2666760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0" name="Прямоугольник 19"/>
          <p:cNvSpPr/>
          <p:nvPr/>
        </p:nvSpPr>
        <p:spPr>
          <a:xfrm>
            <a:off x="355384" y="769126"/>
            <a:ext cx="4033838" cy="276999"/>
          </a:xfrm>
          <a:prstGeom prst="rect">
            <a:avLst/>
          </a:prstGeom>
        </p:spPr>
        <p:txBody>
          <a:bodyPr wrap="square" lIns="0" tIns="0" rIns="0" bIns="0">
            <a:spAutoFit/>
          </a:bodyPr>
          <a:lstStyle/>
          <a:p>
            <a:r>
              <a:rPr lang="ru-RU" sz="1800" b="1" dirty="0" smtClean="0">
                <a:solidFill>
                  <a:prstClr val="black"/>
                </a:solidFill>
                <a:latin typeface="Merriweather" pitchFamily="2" charset="-52"/>
              </a:rPr>
              <a:t>Характеристика:</a:t>
            </a:r>
            <a:endParaRPr lang="ru-RU" sz="1800" dirty="0">
              <a:solidFill>
                <a:prstClr val="black"/>
              </a:solidFill>
              <a:latin typeface="Merriweather" pitchFamily="2" charset="-52"/>
            </a:endParaRPr>
          </a:p>
        </p:txBody>
      </p:sp>
      <p:sp>
        <p:nvSpPr>
          <p:cNvPr id="21" name="Прямоугольник 20"/>
          <p:cNvSpPr/>
          <p:nvPr/>
        </p:nvSpPr>
        <p:spPr>
          <a:xfrm>
            <a:off x="358775" y="378488"/>
            <a:ext cx="5867184" cy="369332"/>
          </a:xfrm>
          <a:prstGeom prst="rect">
            <a:avLst/>
          </a:prstGeom>
        </p:spPr>
        <p:txBody>
          <a:bodyPr wrap="square" lIns="0" tIns="0" rIns="0" bIns="0">
            <a:spAutoFit/>
          </a:bodyPr>
          <a:lstStyle/>
          <a:p>
            <a:r>
              <a:rPr lang="ru-RU" sz="2400" dirty="0">
                <a:solidFill>
                  <a:srgbClr val="5300A6"/>
                </a:solidFill>
                <a:latin typeface="Merriweather" pitchFamily="2" charset="-52"/>
              </a:rPr>
              <a:t>Этап 4. Рефлексия</a:t>
            </a:r>
          </a:p>
        </p:txBody>
      </p:sp>
      <p:sp>
        <p:nvSpPr>
          <p:cNvPr id="27" name="Прямоугольник 26"/>
          <p:cNvSpPr/>
          <p:nvPr/>
        </p:nvSpPr>
        <p:spPr>
          <a:xfrm>
            <a:off x="355384" y="1168962"/>
            <a:ext cx="6773366" cy="3662541"/>
          </a:xfrm>
          <a:prstGeom prst="rect">
            <a:avLst/>
          </a:prstGeom>
        </p:spPr>
        <p:txBody>
          <a:bodyPr wrap="square" lIns="0" tIns="0" rIns="0" bIns="0">
            <a:spAutoFit/>
          </a:bodyPr>
          <a:lstStyle/>
          <a:p>
            <a:r>
              <a:rPr lang="ru-RU" sz="1400" dirty="0" smtClean="0">
                <a:solidFill>
                  <a:prstClr val="black"/>
                </a:solidFill>
                <a:latin typeface="Roboto" pitchFamily="2" charset="0"/>
                <a:ea typeface="Roboto" pitchFamily="2" charset="0"/>
                <a:cs typeface="Roboto" pitchFamily="2" charset="0"/>
              </a:rPr>
              <a:t>- </a:t>
            </a:r>
            <a:r>
              <a:rPr lang="ru-RU" sz="1400" dirty="0">
                <a:solidFill>
                  <a:prstClr val="black"/>
                </a:solidFill>
                <a:latin typeface="Roboto" pitchFamily="2" charset="0"/>
                <a:ea typeface="Roboto" pitchFamily="2" charset="0"/>
                <a:cs typeface="Roboto" pitchFamily="2" charset="0"/>
              </a:rPr>
              <a:t>анализ проведенной дискуссии, подвести итоги, результаты; сопоставить сформулированную в начале дискуссии цель с полученными результатами, сделать выводы, вынести решения, оценить результаты, выявить их положительные и отрицательные </a:t>
            </a:r>
            <a:r>
              <a:rPr lang="ru-RU" sz="1400" dirty="0" smtClean="0">
                <a:solidFill>
                  <a:prstClr val="black"/>
                </a:solidFill>
                <a:latin typeface="Roboto" pitchFamily="2" charset="0"/>
                <a:ea typeface="Roboto" pitchFamily="2" charset="0"/>
                <a:cs typeface="Roboto" pitchFamily="2" charset="0"/>
              </a:rPr>
              <a:t>стороны;</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обмен мнениями, поиск общих тенденций для принятия </a:t>
            </a:r>
            <a:r>
              <a:rPr lang="ru-RU" sz="1400" dirty="0" smtClean="0">
                <a:solidFill>
                  <a:prstClr val="black"/>
                </a:solidFill>
                <a:latin typeface="Roboto" pitchFamily="2" charset="0"/>
                <a:ea typeface="Roboto" pitchFamily="2" charset="0"/>
                <a:cs typeface="Roboto" pitchFamily="2" charset="0"/>
              </a:rPr>
              <a:t>решений;</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принятие группового решения совместно с участниками. При этом следует подчеркнуть важность разнообразных позиций и </a:t>
            </a:r>
            <a:r>
              <a:rPr lang="ru-RU" sz="1400" dirty="0" smtClean="0">
                <a:solidFill>
                  <a:prstClr val="black"/>
                </a:solidFill>
                <a:latin typeface="Roboto" pitchFamily="2" charset="0"/>
                <a:ea typeface="Roboto" pitchFamily="2" charset="0"/>
                <a:cs typeface="Roboto" pitchFamily="2" charset="0"/>
              </a:rPr>
              <a:t>подходов;</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в заключительном слове подвести группу к конструктивным выводам, имеющим познавательное и практическое </a:t>
            </a:r>
            <a:r>
              <a:rPr lang="ru-RU" sz="1400" dirty="0" smtClean="0">
                <a:solidFill>
                  <a:prstClr val="black"/>
                </a:solidFill>
                <a:latin typeface="Roboto" pitchFamily="2" charset="0"/>
                <a:ea typeface="Roboto" pitchFamily="2" charset="0"/>
                <a:cs typeface="Roboto" pitchFamily="2" charset="0"/>
              </a:rPr>
              <a:t>значение;</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 добиться чувства удовлетворения у большинства участников, поблагодарить всех учащихся за активную работу, выделить тех, кто помог в решении проблемы.</a:t>
            </a:r>
          </a:p>
          <a:p>
            <a:endParaRPr lang="ru-RU" sz="1400" dirty="0">
              <a:solidFill>
                <a:prstClr val="black"/>
              </a:solidFill>
              <a:latin typeface="Roboto" pitchFamily="2" charset="0"/>
              <a:ea typeface="Roboto" pitchFamily="2" charset="0"/>
              <a:cs typeface="Roboto" pitchFamily="2" charset="0"/>
            </a:endParaRPr>
          </a:p>
        </p:txBody>
      </p:sp>
    </p:spTree>
    <p:extLst>
      <p:ext uri="{BB962C8B-B14F-4D97-AF65-F5344CB8AC3E}">
        <p14:creationId xmlns:p14="http://schemas.microsoft.com/office/powerpoint/2010/main" val="4094354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4" y="872644"/>
            <a:ext cx="6489701" cy="2383588"/>
            <a:chOff x="-609603" y="-246005"/>
            <a:chExt cx="6489701" cy="2383588"/>
          </a:xfrm>
        </p:grpSpPr>
        <p:sp>
          <p:nvSpPr>
            <p:cNvPr id="12" name="TextBox 11"/>
            <p:cNvSpPr txBox="1"/>
            <p:nvPr/>
          </p:nvSpPr>
          <p:spPr>
            <a:xfrm>
              <a:off x="-609603" y="-246005"/>
              <a:ext cx="6489701" cy="492443"/>
            </a:xfrm>
            <a:prstGeom prst="rect">
              <a:avLst/>
            </a:prstGeom>
            <a:noFill/>
          </p:spPr>
          <p:txBody>
            <a:bodyPr wrap="square" lIns="0" tIns="0" rIns="0" bIns="0" rtlCol="0">
              <a:spAutoFit/>
            </a:bodyPr>
            <a:lstStyle/>
            <a:p>
              <a:r>
                <a:rPr lang="ru-RU" sz="3200" b="1" kern="2400" spc="-50" dirty="0">
                  <a:solidFill>
                    <a:srgbClr val="F2DE00"/>
                  </a:solidFill>
                  <a:latin typeface="+mj-lt"/>
                </a:rPr>
                <a:t>Метод кейсов—</a:t>
              </a:r>
            </a:p>
          </p:txBody>
        </p:sp>
        <p:sp>
          <p:nvSpPr>
            <p:cNvPr id="30" name="TextBox 29"/>
            <p:cNvSpPr txBox="1"/>
            <p:nvPr/>
          </p:nvSpPr>
          <p:spPr>
            <a:xfrm>
              <a:off x="-609602" y="521756"/>
              <a:ext cx="5508624" cy="1615827"/>
            </a:xfrm>
            <a:prstGeom prst="rect">
              <a:avLst/>
            </a:prstGeom>
            <a:noFill/>
          </p:spPr>
          <p:txBody>
            <a:bodyPr wrap="square" lIns="0" tIns="0" rIns="0" bIns="0" rtlCol="0">
              <a:spAutoFit/>
            </a:bodyPr>
            <a:lstStyle/>
            <a:p>
              <a:pPr>
                <a:lnSpc>
                  <a:spcPct val="125000"/>
                </a:lnSpc>
              </a:pPr>
              <a:r>
                <a:rPr lang="ru-RU" sz="1400" kern="2400" dirty="0">
                  <a:solidFill>
                    <a:schemeClr val="bg1"/>
                  </a:solidFill>
                </a:rPr>
                <a:t>метод обучения, использующий описание реальных экономических, социальных и бизнес-ситуаций. Обучающиеся должны исследовать ситуацию, разобраться в сути проблем, предложить возможные решения и выбрать лучшее из них. Кейсы основываются на реальном фактическом материале или же </a:t>
              </a:r>
              <a:r>
                <a:rPr lang="ru-RU" sz="1400" kern="2400" dirty="0" smtClean="0">
                  <a:solidFill>
                    <a:schemeClr val="bg1"/>
                  </a:solidFill>
                </a:rPr>
                <a:t>приближены </a:t>
              </a:r>
              <a:r>
                <a:rPr lang="ru-RU" sz="1400" kern="2400" dirty="0">
                  <a:solidFill>
                    <a:schemeClr val="bg1"/>
                  </a:solidFill>
                </a:rPr>
                <a:t>к </a:t>
              </a:r>
              <a:r>
                <a:rPr lang="ru-RU" sz="1400" kern="2400" dirty="0" smtClean="0">
                  <a:solidFill>
                    <a:schemeClr val="bg1"/>
                  </a:solidFill>
                </a:rPr>
                <a:t>реальной </a:t>
              </a:r>
              <a:r>
                <a:rPr lang="ru-RU" sz="1400" kern="2400" dirty="0">
                  <a:solidFill>
                    <a:schemeClr val="bg1"/>
                  </a:solidFill>
                </a:rPr>
                <a:t>ситуации.</a:t>
              </a:r>
            </a:p>
          </p:txBody>
        </p:sp>
      </p:grpSp>
    </p:spTree>
    <p:extLst>
      <p:ext uri="{BB962C8B-B14F-4D97-AF65-F5344CB8AC3E}">
        <p14:creationId xmlns:p14="http://schemas.microsoft.com/office/powerpoint/2010/main" val="95321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908763"/>
            <a:ext cx="4392613" cy="2213812"/>
            <a:chOff x="358774" y="-433387"/>
            <a:chExt cx="4392613" cy="2213812"/>
          </a:xfrm>
        </p:grpSpPr>
        <p:sp>
          <p:nvSpPr>
            <p:cNvPr id="8" name="Прямоугольник 7"/>
            <p:cNvSpPr/>
            <p:nvPr/>
          </p:nvSpPr>
          <p:spPr>
            <a:xfrm>
              <a:off x="358774" y="272320"/>
              <a:ext cx="4392613" cy="1508105"/>
            </a:xfrm>
            <a:prstGeom prst="rect">
              <a:avLst/>
            </a:prstGeom>
          </p:spPr>
          <p:txBody>
            <a:bodyPr wrap="square" lIns="0" tIns="0" rIns="0" bIns="0">
              <a:spAutoFit/>
            </a:bodyPr>
            <a:lstStyle/>
            <a:p>
              <a:pPr lvl="0"/>
              <a:r>
                <a:rPr lang="ru-RU" sz="1400" dirty="0"/>
                <a:t>использования кейс-метода в практике школьного образования: формирование личности современного человека возможно лишь в том случае, если опыт проявления инициативы </a:t>
              </a:r>
              <a:br>
                <a:rPr lang="ru-RU" sz="1400" dirty="0"/>
              </a:br>
              <a:r>
                <a:rPr lang="ru-RU" sz="1400" dirty="0"/>
                <a:t>в решении посильных для конкретного возраста проблем развивать с детских лет.</a:t>
              </a:r>
            </a:p>
            <a:p>
              <a:pPr lvl="0"/>
              <a:endParaRPr lang="ru-RU" sz="1400" dirty="0"/>
            </a:p>
          </p:txBody>
        </p:sp>
        <p:sp>
          <p:nvSpPr>
            <p:cNvPr id="10" name="Прямоугольник 9"/>
            <p:cNvSpPr/>
            <p:nvPr/>
          </p:nvSpPr>
          <p:spPr>
            <a:xfrm>
              <a:off x="358774" y="-433387"/>
              <a:ext cx="2252220" cy="369332"/>
            </a:xfrm>
            <a:prstGeom prst="rect">
              <a:avLst/>
            </a:prstGeom>
          </p:spPr>
          <p:txBody>
            <a:bodyPr wrap="none" lIns="0" tIns="0" rIns="0" bIns="0">
              <a:spAutoFit/>
            </a:bodyPr>
            <a:lstStyle/>
            <a:p>
              <a:r>
                <a:rPr lang="ru-RU" sz="2400" dirty="0">
                  <a:solidFill>
                    <a:srgbClr val="5300A6"/>
                  </a:solidFill>
                  <a:latin typeface="Merriweather" panose="00000500000000000000" pitchFamily="2" charset="-52"/>
                </a:rPr>
                <a:t>Актуальность</a:t>
              </a:r>
              <a:endParaRPr lang="ru-RU" sz="2400" dirty="0">
                <a:latin typeface="Merriweather" panose="00000500000000000000" pitchFamily="2" charset="-5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01650"/>
            <a:ext cx="2195513"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418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908763"/>
            <a:ext cx="4392613" cy="2429256"/>
            <a:chOff x="358774" y="-433387"/>
            <a:chExt cx="4392613" cy="2429256"/>
          </a:xfrm>
        </p:grpSpPr>
        <p:sp>
          <p:nvSpPr>
            <p:cNvPr id="8" name="Прямоугольник 7"/>
            <p:cNvSpPr/>
            <p:nvPr/>
          </p:nvSpPr>
          <p:spPr>
            <a:xfrm>
              <a:off x="358774" y="272320"/>
              <a:ext cx="4392613" cy="1723549"/>
            </a:xfrm>
            <a:prstGeom prst="rect">
              <a:avLst/>
            </a:prstGeom>
          </p:spPr>
          <p:txBody>
            <a:bodyPr wrap="square" lIns="0" tIns="0" rIns="0" bIns="0">
              <a:spAutoFit/>
            </a:bodyPr>
            <a:lstStyle/>
            <a:p>
              <a:pPr lvl="0"/>
              <a:r>
                <a:rPr lang="ru-RU" sz="1400" dirty="0"/>
                <a:t>учащимся предлагают осмыслить и </a:t>
              </a:r>
              <a:r>
                <a:rPr lang="ru-RU" sz="1400" dirty="0" smtClean="0"/>
                <a:t>найти </a:t>
              </a:r>
              <a:r>
                <a:rPr lang="ru-RU" sz="1400" dirty="0"/>
                <a:t>решение для ситуации, имеющей отношение </a:t>
              </a:r>
              <a:br>
                <a:rPr lang="ru-RU" sz="1400" dirty="0"/>
              </a:br>
              <a:r>
                <a:rPr lang="ru-RU" sz="1400" dirty="0"/>
                <a:t>к реальным жизненным проблемам и описание которой отражает какую-либо практическую задачу; создание проблемной ситуации на основе фактов из реальной жизни; сама проблема </a:t>
              </a:r>
              <a:br>
                <a:rPr lang="ru-RU" sz="1400" dirty="0"/>
              </a:br>
              <a:r>
                <a:rPr lang="ru-RU" sz="1400" dirty="0"/>
                <a:t>не имеет однозначных решений.</a:t>
              </a:r>
            </a:p>
            <a:p>
              <a:pPr lvl="0"/>
              <a:endParaRPr lang="ru-RU" sz="1400" dirty="0"/>
            </a:p>
          </p:txBody>
        </p:sp>
        <p:sp>
          <p:nvSpPr>
            <p:cNvPr id="10" name="Прямоугольник 9"/>
            <p:cNvSpPr/>
            <p:nvPr/>
          </p:nvSpPr>
          <p:spPr>
            <a:xfrm>
              <a:off x="358774" y="-433387"/>
              <a:ext cx="3928961" cy="369332"/>
            </a:xfrm>
            <a:prstGeom prst="rect">
              <a:avLst/>
            </a:prstGeom>
          </p:spPr>
          <p:txBody>
            <a:bodyPr wrap="none" lIns="0" tIns="0" rIns="0" bIns="0">
              <a:spAutoFit/>
            </a:bodyPr>
            <a:lstStyle/>
            <a:p>
              <a:r>
                <a:rPr lang="ru-RU" sz="2400" dirty="0">
                  <a:solidFill>
                    <a:srgbClr val="5300A6"/>
                  </a:solidFill>
                  <a:latin typeface="Merriweather" panose="00000500000000000000" pitchFamily="2" charset="-52"/>
                </a:rPr>
                <a:t>Сущность </a:t>
              </a:r>
              <a:r>
                <a:rPr lang="ru-RU" sz="2400" dirty="0" smtClean="0">
                  <a:solidFill>
                    <a:srgbClr val="5300A6"/>
                  </a:solidFill>
                  <a:latin typeface="Merriweather" panose="00000500000000000000" pitchFamily="2" charset="-52"/>
                </a:rPr>
                <a:t>кейс-метода:</a:t>
              </a:r>
              <a:endParaRPr lang="ru-RU" sz="2400" dirty="0">
                <a:latin typeface="Merriweather" panose="00000500000000000000" pitchFamily="2" charset="-5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908763"/>
            <a:ext cx="2195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065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6" y="387468"/>
            <a:ext cx="8426447" cy="1107996"/>
          </a:xfrm>
          <a:prstGeom prst="rect">
            <a:avLst/>
          </a:prstGeom>
          <a:noFill/>
        </p:spPr>
        <p:txBody>
          <a:bodyPr wrap="square" lIns="0" tIns="0" rIns="0" bIns="0" rtlCol="0">
            <a:spAutoFit/>
          </a:bodyPr>
          <a:lstStyle/>
          <a:p>
            <a:r>
              <a:rPr lang="ru-RU" sz="2400" dirty="0">
                <a:solidFill>
                  <a:srgbClr val="5300A6"/>
                </a:solidFill>
                <a:latin typeface="Merriweather" pitchFamily="2" charset="-52"/>
              </a:rPr>
              <a:t>Цель использования: формирование </a:t>
            </a:r>
            <a:br>
              <a:rPr lang="ru-RU" sz="2400" dirty="0">
                <a:solidFill>
                  <a:srgbClr val="5300A6"/>
                </a:solidFill>
                <a:latin typeface="Merriweather" pitchFamily="2" charset="-52"/>
              </a:rPr>
            </a:br>
            <a:r>
              <a:rPr lang="ru-RU" sz="2400" dirty="0">
                <a:solidFill>
                  <a:srgbClr val="5300A6"/>
                </a:solidFill>
                <a:latin typeface="Merriweather" pitchFamily="2" charset="-52"/>
              </a:rPr>
              <a:t>и развитие навыков, умений</a:t>
            </a:r>
          </a:p>
          <a:p>
            <a:endParaRPr lang="ru-RU" sz="2400" dirty="0">
              <a:solidFill>
                <a:srgbClr val="5300A6"/>
              </a:solidFill>
              <a:latin typeface="Merriweather" pitchFamily="2" charset="-52"/>
            </a:endParaRPr>
          </a:p>
        </p:txBody>
      </p:sp>
      <p:sp>
        <p:nvSpPr>
          <p:cNvPr id="22" name="Прямоугольник 21"/>
          <p:cNvSpPr/>
          <p:nvPr/>
        </p:nvSpPr>
        <p:spPr>
          <a:xfrm>
            <a:off x="4392616" y="1356964"/>
            <a:ext cx="4033837" cy="276999"/>
          </a:xfrm>
          <a:prstGeom prst="rect">
            <a:avLst/>
          </a:prstGeom>
        </p:spPr>
        <p:txBody>
          <a:bodyPr wrap="square" lIns="0" tIns="0" rIns="0" bIns="0">
            <a:spAutoFit/>
          </a:bodyPr>
          <a:lstStyle/>
          <a:p>
            <a:r>
              <a:rPr lang="ru-RU" sz="1800" dirty="0">
                <a:solidFill>
                  <a:prstClr val="black"/>
                </a:solidFill>
                <a:latin typeface="Merriweather" pitchFamily="2" charset="-52"/>
              </a:rPr>
              <a:t>Содержание</a:t>
            </a: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7" y="1356964"/>
            <a:ext cx="4033839" cy="855692"/>
            <a:chOff x="358777" y="1356964"/>
            <a:chExt cx="4033839" cy="855692"/>
          </a:xfrm>
        </p:grpSpPr>
        <p:sp>
          <p:nvSpPr>
            <p:cNvPr id="2" name="Прямоугольник 1"/>
            <p:cNvSpPr/>
            <p:nvPr/>
          </p:nvSpPr>
          <p:spPr>
            <a:xfrm>
              <a:off x="358777" y="1356964"/>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Навыки, умения, опыт</a:t>
              </a:r>
              <a:endParaRPr lang="ru-RU" sz="1400" dirty="0">
                <a:solidFill>
                  <a:prstClr val="black"/>
                </a:solidFill>
              </a:endParaRPr>
            </a:p>
          </p:txBody>
        </p:sp>
        <p:sp>
          <p:nvSpPr>
            <p:cNvPr id="28" name="Прямоугольник 27"/>
            <p:cNvSpPr/>
            <p:nvPr/>
          </p:nvSpPr>
          <p:spPr>
            <a:xfrm>
              <a:off x="358777" y="1781769"/>
              <a:ext cx="4033839"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Выявление, отбор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и решение проблем.</a:t>
              </a:r>
            </a:p>
          </p:txBody>
        </p:sp>
      </p:grpSp>
      <p:sp>
        <p:nvSpPr>
          <p:cNvPr id="30" name="Прямоугольник 29"/>
          <p:cNvSpPr/>
          <p:nvPr/>
        </p:nvSpPr>
        <p:spPr>
          <a:xfrm>
            <a:off x="358780" y="2647354"/>
            <a:ext cx="4033836" cy="215444"/>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Работа с информацией.</a:t>
            </a:r>
          </a:p>
        </p:txBody>
      </p:sp>
      <p:sp>
        <p:nvSpPr>
          <p:cNvPr id="32" name="Прямоугольник 31"/>
          <p:cNvSpPr/>
          <p:nvPr/>
        </p:nvSpPr>
        <p:spPr>
          <a:xfrm>
            <a:off x="4392611" y="1794834"/>
            <a:ext cx="4033836" cy="646331"/>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Развитие навыков анализа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и критического мышления; формирование готовности решать сложные вопросы.</a:t>
            </a:r>
          </a:p>
        </p:txBody>
      </p:sp>
      <p:sp>
        <p:nvSpPr>
          <p:cNvPr id="33" name="Прямоугольник 32"/>
          <p:cNvSpPr/>
          <p:nvPr/>
        </p:nvSpPr>
        <p:spPr>
          <a:xfrm>
            <a:off x="4392611" y="2647354"/>
            <a:ext cx="4033836" cy="1292662"/>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Осмысление значения деталей, описанных в ситуации; анализ и синтез информации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и аргументов;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работа с предположениями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и заключениями, </a:t>
            </a:r>
          </a:p>
          <a:p>
            <a:r>
              <a:rPr lang="ru-RU" sz="1400" dirty="0">
                <a:solidFill>
                  <a:prstClr val="black"/>
                </a:solidFill>
                <a:latin typeface="Roboto" pitchFamily="2" charset="0"/>
                <a:ea typeface="Roboto" pitchFamily="2" charset="0"/>
                <a:cs typeface="Roboto" pitchFamily="2" charset="0"/>
              </a:rPr>
              <a:t>оценка альтернатив.</a:t>
            </a:r>
          </a:p>
        </p:txBody>
      </p:sp>
    </p:spTree>
    <p:extLst>
      <p:ext uri="{BB962C8B-B14F-4D97-AF65-F5344CB8AC3E}">
        <p14:creationId xmlns:p14="http://schemas.microsoft.com/office/powerpoint/2010/main" val="1712835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6" y="387468"/>
            <a:ext cx="8426447" cy="1107996"/>
          </a:xfrm>
          <a:prstGeom prst="rect">
            <a:avLst/>
          </a:prstGeom>
          <a:noFill/>
        </p:spPr>
        <p:txBody>
          <a:bodyPr wrap="square" lIns="0" tIns="0" rIns="0" bIns="0" rtlCol="0">
            <a:spAutoFit/>
          </a:bodyPr>
          <a:lstStyle/>
          <a:p>
            <a:r>
              <a:rPr lang="ru-RU" sz="2400">
                <a:solidFill>
                  <a:srgbClr val="5300A6"/>
                </a:solidFill>
                <a:latin typeface="Merriweather" pitchFamily="2" charset="-52"/>
              </a:rPr>
              <a:t>Цель использования: формирование </a:t>
            </a:r>
            <a:br>
              <a:rPr lang="ru-RU" sz="2400">
                <a:solidFill>
                  <a:srgbClr val="5300A6"/>
                </a:solidFill>
                <a:latin typeface="Merriweather" pitchFamily="2" charset="-52"/>
              </a:rPr>
            </a:br>
            <a:r>
              <a:rPr lang="ru-RU" sz="2400">
                <a:solidFill>
                  <a:srgbClr val="5300A6"/>
                </a:solidFill>
                <a:latin typeface="Merriweather" pitchFamily="2" charset="-52"/>
              </a:rPr>
              <a:t>и развитие навыков, умений</a:t>
            </a:r>
          </a:p>
          <a:p>
            <a:endParaRPr lang="ru-RU" sz="2400" dirty="0">
              <a:solidFill>
                <a:srgbClr val="5300A6"/>
              </a:solidFill>
              <a:latin typeface="Merriweather" pitchFamily="2" charset="-52"/>
            </a:endParaRPr>
          </a:p>
        </p:txBody>
      </p:sp>
      <p:sp>
        <p:nvSpPr>
          <p:cNvPr id="22" name="Прямоугольник 21"/>
          <p:cNvSpPr/>
          <p:nvPr/>
        </p:nvSpPr>
        <p:spPr>
          <a:xfrm>
            <a:off x="4392616" y="1356964"/>
            <a:ext cx="4033837" cy="276999"/>
          </a:xfrm>
          <a:prstGeom prst="rect">
            <a:avLst/>
          </a:prstGeom>
        </p:spPr>
        <p:txBody>
          <a:bodyPr wrap="square" lIns="0" tIns="0" rIns="0" bIns="0">
            <a:spAutoFit/>
          </a:bodyPr>
          <a:lstStyle/>
          <a:p>
            <a:r>
              <a:rPr lang="ru-RU" sz="1800" dirty="0">
                <a:solidFill>
                  <a:prstClr val="black"/>
                </a:solidFill>
                <a:latin typeface="Merriweather" pitchFamily="2" charset="-52"/>
              </a:rPr>
              <a:t>Содержание</a:t>
            </a: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7" y="1356964"/>
            <a:ext cx="4033839" cy="855692"/>
            <a:chOff x="358777" y="1356964"/>
            <a:chExt cx="4033839" cy="855692"/>
          </a:xfrm>
        </p:grpSpPr>
        <p:sp>
          <p:nvSpPr>
            <p:cNvPr id="2" name="Прямоугольник 1"/>
            <p:cNvSpPr/>
            <p:nvPr/>
          </p:nvSpPr>
          <p:spPr>
            <a:xfrm>
              <a:off x="358777" y="1356964"/>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Навыки, умения, опыт</a:t>
              </a:r>
              <a:endParaRPr lang="ru-RU" sz="1400" dirty="0">
                <a:solidFill>
                  <a:prstClr val="black"/>
                </a:solidFill>
              </a:endParaRPr>
            </a:p>
          </p:txBody>
        </p:sp>
        <p:sp>
          <p:nvSpPr>
            <p:cNvPr id="28" name="Прямоугольник 27"/>
            <p:cNvSpPr/>
            <p:nvPr/>
          </p:nvSpPr>
          <p:spPr>
            <a:xfrm>
              <a:off x="358777" y="1781769"/>
              <a:ext cx="4033839"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Принятие решений, персональная ответственность.</a:t>
              </a:r>
            </a:p>
          </p:txBody>
        </p:sp>
      </p:grpSp>
      <p:sp>
        <p:nvSpPr>
          <p:cNvPr id="30" name="Прямоугольник 29"/>
          <p:cNvSpPr/>
          <p:nvPr/>
        </p:nvSpPr>
        <p:spPr>
          <a:xfrm>
            <a:off x="358780" y="2647354"/>
            <a:ext cx="4033836" cy="215444"/>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Навыки общения.</a:t>
            </a:r>
          </a:p>
        </p:txBody>
      </p:sp>
      <p:sp>
        <p:nvSpPr>
          <p:cNvPr id="32" name="Прямоугольник 31"/>
          <p:cNvSpPr/>
          <p:nvPr/>
        </p:nvSpPr>
        <p:spPr>
          <a:xfrm>
            <a:off x="4392611" y="1794834"/>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Принятие решений, персональная ответственность.</a:t>
            </a:r>
          </a:p>
        </p:txBody>
      </p:sp>
      <p:sp>
        <p:nvSpPr>
          <p:cNvPr id="33" name="Прямоугольник 32"/>
          <p:cNvSpPr/>
          <p:nvPr/>
        </p:nvSpPr>
        <p:spPr>
          <a:xfrm>
            <a:off x="4392611" y="2647354"/>
            <a:ext cx="4033836" cy="646331"/>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Умение слушать и понимать других людей и вести доказательную полемику, умение принимать различные позиции и точки зрения.</a:t>
            </a:r>
          </a:p>
        </p:txBody>
      </p:sp>
    </p:spTree>
    <p:extLst>
      <p:ext uri="{BB962C8B-B14F-4D97-AF65-F5344CB8AC3E}">
        <p14:creationId xmlns:p14="http://schemas.microsoft.com/office/powerpoint/2010/main" val="4241145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8" y="0"/>
            <a:ext cx="1316571" cy="288000"/>
          </a:xfrm>
          <a:prstGeom prst="rect">
            <a:avLst/>
          </a:prstGeom>
        </p:spPr>
      </p:pic>
      <p:sp>
        <p:nvSpPr>
          <p:cNvPr id="8" name="Прямоугольник 7"/>
          <p:cNvSpPr/>
          <p:nvPr/>
        </p:nvSpPr>
        <p:spPr>
          <a:xfrm>
            <a:off x="898775" y="850345"/>
            <a:ext cx="5328988" cy="1107996"/>
          </a:xfrm>
          <a:prstGeom prst="rect">
            <a:avLst/>
          </a:prstGeom>
        </p:spPr>
        <p:txBody>
          <a:bodyPr wrap="square" lIns="180000" tIns="0" rIns="0" bIns="0">
            <a:spAutoFit/>
          </a:bodyPr>
          <a:lstStyle/>
          <a:p>
            <a:r>
              <a:rPr lang="ru-RU" sz="1800" dirty="0">
                <a:latin typeface="+mj-lt"/>
              </a:rPr>
              <a:t>Умение слушать и понимать других людей и вести доказательную полемику, умение принимать различные позиции и точки зрения.</a:t>
            </a:r>
          </a:p>
        </p:txBody>
      </p:sp>
      <p:sp>
        <p:nvSpPr>
          <p:cNvPr id="12" name="Прямоугольник 11"/>
          <p:cNvSpPr/>
          <p:nvPr/>
        </p:nvSpPr>
        <p:spPr>
          <a:xfrm>
            <a:off x="358775" y="376238"/>
            <a:ext cx="4780155" cy="369332"/>
          </a:xfrm>
          <a:prstGeom prst="rect">
            <a:avLst/>
          </a:prstGeom>
        </p:spPr>
        <p:txBody>
          <a:bodyPr wrap="none" lIns="0" tIns="0" rIns="0" bIns="0">
            <a:spAutoFit/>
          </a:bodyPr>
          <a:lstStyle/>
          <a:p>
            <a:r>
              <a:rPr lang="ru-RU" sz="2400" dirty="0">
                <a:solidFill>
                  <a:srgbClr val="5300A6"/>
                </a:solidFill>
                <a:latin typeface="Merriweather" panose="00000500000000000000" pitchFamily="2" charset="-52"/>
              </a:rPr>
              <a:t>Преимущества кейс-метода:</a:t>
            </a:r>
            <a:endParaRPr lang="ru-RU" sz="2400" dirty="0">
              <a:latin typeface="Merriweather" panose="00000500000000000000" pitchFamily="2" charset="-52"/>
            </a:endParaRPr>
          </a:p>
        </p:txBody>
      </p:sp>
      <p:sp>
        <p:nvSpPr>
          <p:cNvPr id="14" name="Овал 13"/>
          <p:cNvSpPr/>
          <p:nvPr/>
        </p:nvSpPr>
        <p:spPr>
          <a:xfrm>
            <a:off x="358775" y="850345"/>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1</a:t>
            </a:r>
          </a:p>
        </p:txBody>
      </p:sp>
      <p:sp>
        <p:nvSpPr>
          <p:cNvPr id="15" name="Овал 14"/>
          <p:cNvSpPr/>
          <p:nvPr/>
        </p:nvSpPr>
        <p:spPr>
          <a:xfrm>
            <a:off x="358775" y="208366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2</a:t>
            </a:r>
          </a:p>
        </p:txBody>
      </p:sp>
      <p:sp>
        <p:nvSpPr>
          <p:cNvPr id="16" name="Овал 15"/>
          <p:cNvSpPr/>
          <p:nvPr/>
        </p:nvSpPr>
        <p:spPr>
          <a:xfrm>
            <a:off x="358775" y="284439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3</a:t>
            </a:r>
          </a:p>
        </p:txBody>
      </p:sp>
      <p:sp>
        <p:nvSpPr>
          <p:cNvPr id="17" name="Овал 16"/>
          <p:cNvSpPr/>
          <p:nvPr/>
        </p:nvSpPr>
        <p:spPr>
          <a:xfrm>
            <a:off x="358775" y="3838500"/>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4</a:t>
            </a:r>
          </a:p>
        </p:txBody>
      </p:sp>
      <p:sp>
        <p:nvSpPr>
          <p:cNvPr id="24" name="Прямоугольник 23"/>
          <p:cNvSpPr/>
          <p:nvPr/>
        </p:nvSpPr>
        <p:spPr>
          <a:xfrm>
            <a:off x="898775" y="3853121"/>
            <a:ext cx="5328988" cy="830997"/>
          </a:xfrm>
          <a:prstGeom prst="rect">
            <a:avLst/>
          </a:prstGeom>
        </p:spPr>
        <p:txBody>
          <a:bodyPr wrap="square" lIns="180000" tIns="0" rIns="0" bIns="0">
            <a:spAutoFit/>
          </a:bodyPr>
          <a:lstStyle/>
          <a:p>
            <a:r>
              <a:rPr lang="ru-RU" sz="1800" dirty="0">
                <a:latin typeface="+mj-lt"/>
              </a:rPr>
              <a:t>Акцент обучения переносится не на овладение готовым знанием, а на его выработку.</a:t>
            </a:r>
          </a:p>
        </p:txBody>
      </p:sp>
      <p:sp>
        <p:nvSpPr>
          <p:cNvPr id="25" name="Прямоугольник 24"/>
          <p:cNvSpPr/>
          <p:nvPr/>
        </p:nvSpPr>
        <p:spPr>
          <a:xfrm>
            <a:off x="898775" y="2069666"/>
            <a:ext cx="5328988" cy="553998"/>
          </a:xfrm>
          <a:prstGeom prst="rect">
            <a:avLst/>
          </a:prstGeom>
        </p:spPr>
        <p:txBody>
          <a:bodyPr wrap="square" lIns="180000" tIns="0" rIns="0" bIns="0">
            <a:spAutoFit/>
          </a:bodyPr>
          <a:lstStyle/>
          <a:p>
            <a:r>
              <a:rPr lang="ru-RU" sz="1800" dirty="0">
                <a:latin typeface="+mj-lt"/>
              </a:rPr>
              <a:t>Возможность работы группы </a:t>
            </a:r>
            <a:br>
              <a:rPr lang="ru-RU" sz="1800" dirty="0">
                <a:latin typeface="+mj-lt"/>
              </a:rPr>
            </a:br>
            <a:r>
              <a:rPr lang="ru-RU" sz="1800" dirty="0">
                <a:latin typeface="+mj-lt"/>
              </a:rPr>
              <a:t>на едином проблемном поле.</a:t>
            </a:r>
          </a:p>
        </p:txBody>
      </p:sp>
      <p:sp>
        <p:nvSpPr>
          <p:cNvPr id="26" name="Прямоугольник 25"/>
          <p:cNvSpPr/>
          <p:nvPr/>
        </p:nvSpPr>
        <p:spPr>
          <a:xfrm>
            <a:off x="898775" y="2844394"/>
            <a:ext cx="5328988" cy="830997"/>
          </a:xfrm>
          <a:prstGeom prst="rect">
            <a:avLst/>
          </a:prstGeom>
        </p:spPr>
        <p:txBody>
          <a:bodyPr wrap="square" lIns="180000" tIns="0" rIns="0" bIns="0">
            <a:spAutoFit/>
          </a:bodyPr>
          <a:lstStyle/>
          <a:p>
            <a:r>
              <a:rPr lang="ru-RU" sz="1800" dirty="0">
                <a:latin typeface="+mj-lt"/>
              </a:rPr>
              <a:t>Возможность выработки навыков простейших обобщений, возможность знакомства с реальной жизнью.</a:t>
            </a:r>
          </a:p>
        </p:txBody>
      </p:sp>
    </p:spTree>
    <p:extLst>
      <p:ext uri="{BB962C8B-B14F-4D97-AF65-F5344CB8AC3E}">
        <p14:creationId xmlns:p14="http://schemas.microsoft.com/office/powerpoint/2010/main" val="1525488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TextBox 11"/>
          <p:cNvSpPr txBox="1"/>
          <p:nvPr/>
        </p:nvSpPr>
        <p:spPr>
          <a:xfrm>
            <a:off x="358775" y="376238"/>
            <a:ext cx="6615113"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Типология кейсов</a:t>
            </a:r>
          </a:p>
        </p:txBody>
      </p:sp>
      <p:sp>
        <p:nvSpPr>
          <p:cNvPr id="4" name="Прямоугольник 3"/>
          <p:cNvSpPr/>
          <p:nvPr/>
        </p:nvSpPr>
        <p:spPr>
          <a:xfrm>
            <a:off x="719137" y="766316"/>
            <a:ext cx="512961" cy="276999"/>
          </a:xfrm>
          <a:prstGeom prst="rect">
            <a:avLst/>
          </a:prstGeom>
        </p:spPr>
        <p:txBody>
          <a:bodyPr wrap="none" lIns="0" tIns="0" rIns="0" bIns="0">
            <a:spAutoFit/>
          </a:bodyPr>
          <a:lstStyle/>
          <a:p>
            <a:r>
              <a:rPr lang="ru-RU" sz="1800" b="1" dirty="0">
                <a:solidFill>
                  <a:prstClr val="black"/>
                </a:solidFill>
                <a:latin typeface="Merriweather" pitchFamily="2" charset="-52"/>
              </a:rPr>
              <a:t>Тип</a:t>
            </a:r>
            <a:endParaRPr lang="ru-RU" sz="1800" dirty="0">
              <a:solidFill>
                <a:prstClr val="black"/>
              </a:solidFill>
              <a:latin typeface="Merriweather" pitchFamily="2" charset="-52"/>
            </a:endParaRPr>
          </a:p>
        </p:txBody>
      </p:sp>
      <p:sp>
        <p:nvSpPr>
          <p:cNvPr id="20" name="Прямоугольник 19"/>
          <p:cNvSpPr/>
          <p:nvPr/>
        </p:nvSpPr>
        <p:spPr>
          <a:xfrm>
            <a:off x="2402556" y="775781"/>
            <a:ext cx="1558119" cy="276999"/>
          </a:xfrm>
          <a:prstGeom prst="rect">
            <a:avLst/>
          </a:prstGeom>
        </p:spPr>
        <p:txBody>
          <a:bodyPr wrap="none" lIns="0" tIns="0" rIns="0" bIns="0">
            <a:spAutoFit/>
          </a:bodyPr>
          <a:lstStyle/>
          <a:p>
            <a:r>
              <a:rPr lang="ru-RU" sz="1800" b="1" dirty="0">
                <a:solidFill>
                  <a:prstClr val="black"/>
                </a:solidFill>
                <a:latin typeface="Merriweather" pitchFamily="2" charset="-52"/>
              </a:rPr>
              <a:t>Содержание</a:t>
            </a:r>
            <a:endParaRPr lang="ru-RU" sz="1800" dirty="0">
              <a:solidFill>
                <a:prstClr val="black"/>
              </a:solidFill>
              <a:latin typeface="Merriweather" pitchFamily="2" charset="-52"/>
            </a:endParaRPr>
          </a:p>
        </p:txBody>
      </p:sp>
      <p:sp>
        <p:nvSpPr>
          <p:cNvPr id="21" name="Прямоугольник 20"/>
          <p:cNvSpPr/>
          <p:nvPr/>
        </p:nvSpPr>
        <p:spPr>
          <a:xfrm>
            <a:off x="358775" y="1378551"/>
            <a:ext cx="1547813"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Практический кейс</a:t>
            </a:r>
          </a:p>
        </p:txBody>
      </p:sp>
      <p:sp>
        <p:nvSpPr>
          <p:cNvPr id="27" name="Прямоугольник 26"/>
          <p:cNvSpPr/>
          <p:nvPr/>
        </p:nvSpPr>
        <p:spPr>
          <a:xfrm>
            <a:off x="2266946" y="1378551"/>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Жизненные ситуации</a:t>
            </a:r>
          </a:p>
        </p:txBody>
      </p:sp>
      <p:cxnSp>
        <p:nvCxnSpPr>
          <p:cNvPr id="6" name="Прямая соединительная линия 5"/>
          <p:cNvCxnSpPr/>
          <p:nvPr/>
        </p:nvCxnSpPr>
        <p:spPr>
          <a:xfrm>
            <a:off x="358775" y="1310729"/>
            <a:ext cx="8426450" cy="0"/>
          </a:xfrm>
          <a:prstGeom prst="line">
            <a:avLst/>
          </a:prstGeom>
          <a:ln>
            <a:solidFill>
              <a:srgbClr val="5300A6">
                <a:alpha val="65000"/>
              </a:srgb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4392613" y="780097"/>
            <a:ext cx="1848263" cy="276999"/>
          </a:xfrm>
          <a:prstGeom prst="rect">
            <a:avLst/>
          </a:prstGeom>
        </p:spPr>
        <p:txBody>
          <a:bodyPr wrap="none" lIns="0" tIns="0" rIns="0" bIns="0">
            <a:spAutoFit/>
          </a:bodyPr>
          <a:lstStyle/>
          <a:p>
            <a:r>
              <a:rPr lang="ru-RU" sz="1800" b="1" dirty="0">
                <a:solidFill>
                  <a:prstClr val="black"/>
                </a:solidFill>
                <a:latin typeface="Merriweather" pitchFamily="2" charset="-52"/>
              </a:rPr>
              <a:t>Цель создания</a:t>
            </a:r>
            <a:endParaRPr lang="ru-RU" sz="1800" dirty="0">
              <a:solidFill>
                <a:prstClr val="black"/>
              </a:solidFill>
              <a:latin typeface="Merriweather" pitchFamily="2" charset="-52"/>
            </a:endParaRPr>
          </a:p>
        </p:txBody>
      </p:sp>
      <p:sp>
        <p:nvSpPr>
          <p:cNvPr id="15" name="Прямоугольник 14"/>
          <p:cNvSpPr/>
          <p:nvPr/>
        </p:nvSpPr>
        <p:spPr>
          <a:xfrm>
            <a:off x="6558653" y="775781"/>
            <a:ext cx="2226572" cy="553998"/>
          </a:xfrm>
          <a:prstGeom prst="rect">
            <a:avLst/>
          </a:prstGeom>
        </p:spPr>
        <p:txBody>
          <a:bodyPr wrap="none" lIns="0" tIns="0" rIns="0" bIns="0">
            <a:spAutoFit/>
          </a:bodyPr>
          <a:lstStyle/>
          <a:p>
            <a:r>
              <a:rPr lang="ru-RU" sz="1800" b="1" dirty="0">
                <a:solidFill>
                  <a:prstClr val="black"/>
                </a:solidFill>
                <a:latin typeface="Merriweather" pitchFamily="2" charset="-52"/>
              </a:rPr>
              <a:t>Образовательная </a:t>
            </a:r>
          </a:p>
          <a:p>
            <a:r>
              <a:rPr lang="ru-RU" sz="1800" b="1" dirty="0">
                <a:solidFill>
                  <a:prstClr val="black"/>
                </a:solidFill>
                <a:latin typeface="Merriweather" pitchFamily="2" charset="-52"/>
              </a:rPr>
              <a:t>задача</a:t>
            </a:r>
            <a:endParaRPr lang="ru-RU" sz="1800" dirty="0">
              <a:solidFill>
                <a:prstClr val="black"/>
              </a:solidFill>
              <a:latin typeface="Merriweather" pitchFamily="2" charset="-52"/>
            </a:endParaRPr>
          </a:p>
        </p:txBody>
      </p:sp>
      <p:sp>
        <p:nvSpPr>
          <p:cNvPr id="16" name="Прямоугольник 15"/>
          <p:cNvSpPr/>
          <p:nvPr/>
        </p:nvSpPr>
        <p:spPr>
          <a:xfrm>
            <a:off x="4379500" y="1378550"/>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Познание, понимание жизни</a:t>
            </a:r>
          </a:p>
        </p:txBody>
      </p:sp>
      <p:sp>
        <p:nvSpPr>
          <p:cNvPr id="17" name="Прямоугольник 16"/>
          <p:cNvSpPr/>
          <p:nvPr/>
        </p:nvSpPr>
        <p:spPr>
          <a:xfrm>
            <a:off x="6558652" y="1388104"/>
            <a:ext cx="1770549" cy="269304"/>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Тренинг поведения</a:t>
            </a:r>
          </a:p>
        </p:txBody>
      </p:sp>
      <p:sp>
        <p:nvSpPr>
          <p:cNvPr id="18" name="Прямоугольник 17"/>
          <p:cNvSpPr/>
          <p:nvPr/>
        </p:nvSpPr>
        <p:spPr>
          <a:xfrm>
            <a:off x="358774" y="2078376"/>
            <a:ext cx="1547813" cy="269304"/>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Обучающий кейс</a:t>
            </a:r>
          </a:p>
        </p:txBody>
      </p:sp>
      <p:sp>
        <p:nvSpPr>
          <p:cNvPr id="19" name="Прямоугольник 18"/>
          <p:cNvSpPr/>
          <p:nvPr/>
        </p:nvSpPr>
        <p:spPr>
          <a:xfrm>
            <a:off x="2266950" y="2078375"/>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Учебные (условные) ситуации</a:t>
            </a:r>
          </a:p>
        </p:txBody>
      </p:sp>
      <p:sp>
        <p:nvSpPr>
          <p:cNvPr id="22" name="Прямоугольник 21"/>
          <p:cNvSpPr/>
          <p:nvPr/>
        </p:nvSpPr>
        <p:spPr>
          <a:xfrm>
            <a:off x="4379500" y="2078375"/>
            <a:ext cx="1770549" cy="807913"/>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Понимание характеристик ситуации</a:t>
            </a:r>
          </a:p>
        </p:txBody>
      </p:sp>
      <p:sp>
        <p:nvSpPr>
          <p:cNvPr id="23" name="Прямоугольник 22"/>
          <p:cNvSpPr/>
          <p:nvPr/>
        </p:nvSpPr>
        <p:spPr>
          <a:xfrm>
            <a:off x="6558650" y="2078376"/>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Анализ, осмысливание</a:t>
            </a:r>
          </a:p>
        </p:txBody>
      </p:sp>
      <p:sp>
        <p:nvSpPr>
          <p:cNvPr id="24" name="Прямоугольник 23"/>
          <p:cNvSpPr/>
          <p:nvPr/>
        </p:nvSpPr>
        <p:spPr>
          <a:xfrm>
            <a:off x="358775" y="2910555"/>
            <a:ext cx="1547813" cy="807913"/>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Научно-исследовательский кейс</a:t>
            </a:r>
          </a:p>
        </p:txBody>
      </p:sp>
      <p:sp>
        <p:nvSpPr>
          <p:cNvPr id="25" name="Прямоугольник 24"/>
          <p:cNvSpPr/>
          <p:nvPr/>
        </p:nvSpPr>
        <p:spPr>
          <a:xfrm>
            <a:off x="2266947" y="3045017"/>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Исследовательские ситуации</a:t>
            </a:r>
          </a:p>
        </p:txBody>
      </p:sp>
      <p:sp>
        <p:nvSpPr>
          <p:cNvPr id="26" name="Прямоугольник 25"/>
          <p:cNvSpPr/>
          <p:nvPr/>
        </p:nvSpPr>
        <p:spPr>
          <a:xfrm>
            <a:off x="4379496" y="3045206"/>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Создание моделей ситуаций</a:t>
            </a:r>
          </a:p>
        </p:txBody>
      </p:sp>
      <p:sp>
        <p:nvSpPr>
          <p:cNvPr id="28" name="Прямоугольник 27"/>
          <p:cNvSpPr/>
          <p:nvPr/>
        </p:nvSpPr>
        <p:spPr>
          <a:xfrm>
            <a:off x="6558649" y="3045018"/>
            <a:ext cx="1770549" cy="538609"/>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Исследование, проектирование</a:t>
            </a:r>
          </a:p>
        </p:txBody>
      </p:sp>
    </p:spTree>
    <p:extLst>
      <p:ext uri="{BB962C8B-B14F-4D97-AF65-F5344CB8AC3E}">
        <p14:creationId xmlns:p14="http://schemas.microsoft.com/office/powerpoint/2010/main" val="3116984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TextBox 11"/>
          <p:cNvSpPr txBox="1"/>
          <p:nvPr/>
        </p:nvSpPr>
        <p:spPr>
          <a:xfrm>
            <a:off x="358775" y="376238"/>
            <a:ext cx="6615113"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Требования, предъявляемые к кейсу:</a:t>
            </a:r>
          </a:p>
        </p:txBody>
      </p:sp>
      <p:grpSp>
        <p:nvGrpSpPr>
          <p:cNvPr id="9" name="Группа 8"/>
          <p:cNvGrpSpPr/>
          <p:nvPr/>
        </p:nvGrpSpPr>
        <p:grpSpPr>
          <a:xfrm>
            <a:off x="358775" y="888778"/>
            <a:ext cx="4033838" cy="540000"/>
            <a:chOff x="358775" y="933212"/>
            <a:chExt cx="4033838" cy="540000"/>
          </a:xfrm>
        </p:grpSpPr>
        <p:sp>
          <p:nvSpPr>
            <p:cNvPr id="14" name="Овал 13"/>
            <p:cNvSpPr/>
            <p:nvPr/>
          </p:nvSpPr>
          <p:spPr>
            <a:xfrm>
              <a:off x="358775" y="933212"/>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prstClr val="white"/>
                  </a:solidFill>
                  <a:latin typeface="Merriweather" pitchFamily="2" charset="-52"/>
                </a:rPr>
                <a:t>1</a:t>
              </a:r>
            </a:p>
          </p:txBody>
        </p:sp>
        <p:sp>
          <p:nvSpPr>
            <p:cNvPr id="15" name="Прямоугольник 14"/>
            <p:cNvSpPr/>
            <p:nvPr/>
          </p:nvSpPr>
          <p:spPr>
            <a:xfrm>
              <a:off x="898775" y="987768"/>
              <a:ext cx="3493838" cy="430887"/>
            </a:xfrm>
            <a:prstGeom prst="rect">
              <a:avLst/>
            </a:prstGeom>
          </p:spPr>
          <p:txBody>
            <a:bodyPr wrap="square" lIns="180000" tIns="0" rIns="0" bIns="0">
              <a:spAutoFit/>
            </a:bodyPr>
            <a:lstStyle/>
            <a:p>
              <a:r>
                <a:rPr lang="ru-RU" sz="1400" dirty="0">
                  <a:solidFill>
                    <a:prstClr val="black"/>
                  </a:solidFill>
                  <a:latin typeface="Roboto" pitchFamily="2" charset="0"/>
                  <a:ea typeface="Roboto" pitchFamily="2" charset="0"/>
                  <a:cs typeface="Roboto" pitchFamily="2" charset="0"/>
                </a:rPr>
                <a:t>Соответствовать чётко поставленной цели создания.</a:t>
              </a:r>
            </a:p>
          </p:txBody>
        </p:sp>
      </p:grpSp>
      <p:grpSp>
        <p:nvGrpSpPr>
          <p:cNvPr id="8" name="Группа 7"/>
          <p:cNvGrpSpPr/>
          <p:nvPr/>
        </p:nvGrpSpPr>
        <p:grpSpPr>
          <a:xfrm>
            <a:off x="358775" y="1779794"/>
            <a:ext cx="5113338" cy="540000"/>
            <a:chOff x="358775" y="1784678"/>
            <a:chExt cx="5113338" cy="540000"/>
          </a:xfrm>
        </p:grpSpPr>
        <p:sp>
          <p:nvSpPr>
            <p:cNvPr id="16" name="Овал 15"/>
            <p:cNvSpPr/>
            <p:nvPr/>
          </p:nvSpPr>
          <p:spPr>
            <a:xfrm>
              <a:off x="358775" y="1784678"/>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prstClr val="white"/>
                  </a:solidFill>
                  <a:latin typeface="Merriweather" pitchFamily="2" charset="-52"/>
                </a:rPr>
                <a:t>2</a:t>
              </a:r>
            </a:p>
          </p:txBody>
        </p:sp>
        <p:sp>
          <p:nvSpPr>
            <p:cNvPr id="17" name="Прямоугольник 16"/>
            <p:cNvSpPr/>
            <p:nvPr/>
          </p:nvSpPr>
          <p:spPr>
            <a:xfrm>
              <a:off x="898775" y="1839234"/>
              <a:ext cx="4573338" cy="430887"/>
            </a:xfrm>
            <a:prstGeom prst="rect">
              <a:avLst/>
            </a:prstGeom>
          </p:spPr>
          <p:txBody>
            <a:bodyPr wrap="square" lIns="180000" tIns="0" rIns="0" bIns="0">
              <a:spAutoFit/>
            </a:bodyPr>
            <a:lstStyle/>
            <a:p>
              <a:r>
                <a:rPr lang="ru-RU" sz="1400" dirty="0">
                  <a:solidFill>
                    <a:prstClr val="black"/>
                  </a:solidFill>
                  <a:latin typeface="Roboto" pitchFamily="2" charset="0"/>
                  <a:ea typeface="Roboto" pitchFamily="2" charset="0"/>
                  <a:cs typeface="Roboto" pitchFamily="2" charset="0"/>
                </a:rPr>
                <a:t>Иметь уровень трудности в соответствии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с возможностями учащихся.</a:t>
              </a:r>
            </a:p>
          </p:txBody>
        </p:sp>
      </p:grpSp>
      <p:grpSp>
        <p:nvGrpSpPr>
          <p:cNvPr id="7" name="Группа 6"/>
          <p:cNvGrpSpPr/>
          <p:nvPr/>
        </p:nvGrpSpPr>
        <p:grpSpPr>
          <a:xfrm>
            <a:off x="358775" y="2561698"/>
            <a:ext cx="6003924" cy="540000"/>
            <a:chOff x="358775" y="2536575"/>
            <a:chExt cx="6003924" cy="540000"/>
          </a:xfrm>
        </p:grpSpPr>
        <p:sp>
          <p:nvSpPr>
            <p:cNvPr id="18" name="Овал 17"/>
            <p:cNvSpPr/>
            <p:nvPr/>
          </p:nvSpPr>
          <p:spPr>
            <a:xfrm>
              <a:off x="358775" y="2536575"/>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prstClr val="white"/>
                  </a:solidFill>
                  <a:latin typeface="Merriweather" pitchFamily="2" charset="-52"/>
                </a:rPr>
                <a:t>3</a:t>
              </a:r>
            </a:p>
          </p:txBody>
        </p:sp>
        <p:sp>
          <p:nvSpPr>
            <p:cNvPr id="19" name="Прямоугольник 18"/>
            <p:cNvSpPr/>
            <p:nvPr/>
          </p:nvSpPr>
          <p:spPr>
            <a:xfrm>
              <a:off x="898774" y="2703400"/>
              <a:ext cx="5463925" cy="215444"/>
            </a:xfrm>
            <a:prstGeom prst="rect">
              <a:avLst/>
            </a:prstGeom>
          </p:spPr>
          <p:txBody>
            <a:bodyPr wrap="square" lIns="180000" tIns="0" rIns="0" bIns="0">
              <a:spAutoFit/>
            </a:bodyPr>
            <a:lstStyle/>
            <a:p>
              <a:r>
                <a:rPr lang="ru-RU" sz="1400" dirty="0">
                  <a:solidFill>
                    <a:prstClr val="black"/>
                  </a:solidFill>
                  <a:latin typeface="Roboto" pitchFamily="2" charset="0"/>
                  <a:ea typeface="Roboto" pitchFamily="2" charset="0"/>
                  <a:cs typeface="Roboto" pitchFamily="2" charset="0"/>
                </a:rPr>
                <a:t>Быть актуальным на сегодняшний день.</a:t>
              </a:r>
            </a:p>
          </p:txBody>
        </p:sp>
      </p:grpSp>
      <p:grpSp>
        <p:nvGrpSpPr>
          <p:cNvPr id="5" name="Группа 4"/>
          <p:cNvGrpSpPr/>
          <p:nvPr/>
        </p:nvGrpSpPr>
        <p:grpSpPr>
          <a:xfrm>
            <a:off x="358775" y="3398157"/>
            <a:ext cx="5473700" cy="540000"/>
            <a:chOff x="358775" y="3754064"/>
            <a:chExt cx="5473700" cy="540000"/>
          </a:xfrm>
        </p:grpSpPr>
        <p:sp>
          <p:nvSpPr>
            <p:cNvPr id="22" name="Овал 21"/>
            <p:cNvSpPr/>
            <p:nvPr/>
          </p:nvSpPr>
          <p:spPr>
            <a:xfrm>
              <a:off x="358775" y="375406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prstClr val="white"/>
                  </a:solidFill>
                  <a:latin typeface="Merriweather" pitchFamily="2" charset="-52"/>
                </a:rPr>
                <a:t>4</a:t>
              </a:r>
            </a:p>
          </p:txBody>
        </p:sp>
        <p:sp>
          <p:nvSpPr>
            <p:cNvPr id="23" name="Прямоугольник 22"/>
            <p:cNvSpPr/>
            <p:nvPr/>
          </p:nvSpPr>
          <p:spPr>
            <a:xfrm>
              <a:off x="898775" y="3808620"/>
              <a:ext cx="4933700" cy="430887"/>
            </a:xfrm>
            <a:prstGeom prst="rect">
              <a:avLst/>
            </a:prstGeom>
          </p:spPr>
          <p:txBody>
            <a:bodyPr wrap="square" lIns="180000" tIns="0" rIns="0" bIns="0">
              <a:spAutoFit/>
            </a:bodyPr>
            <a:lstStyle/>
            <a:p>
              <a:r>
                <a:rPr lang="ru-RU" sz="1400" dirty="0">
                  <a:solidFill>
                    <a:prstClr val="black"/>
                  </a:solidFill>
                  <a:latin typeface="Roboto" pitchFamily="2" charset="0"/>
                  <a:ea typeface="Roboto" pitchFamily="2" charset="0"/>
                  <a:cs typeface="Roboto" pitchFamily="2" charset="0"/>
                </a:rPr>
                <a:t>Быть ориентированным на коллективную выработку решений.</a:t>
              </a:r>
            </a:p>
          </p:txBody>
        </p:sp>
      </p:grpSp>
      <p:grpSp>
        <p:nvGrpSpPr>
          <p:cNvPr id="20" name="Группа 19"/>
          <p:cNvGrpSpPr/>
          <p:nvPr/>
        </p:nvGrpSpPr>
        <p:grpSpPr>
          <a:xfrm>
            <a:off x="358775" y="4234619"/>
            <a:ext cx="5473700" cy="540000"/>
            <a:chOff x="358775" y="3754064"/>
            <a:chExt cx="5473700" cy="540000"/>
          </a:xfrm>
        </p:grpSpPr>
        <p:sp>
          <p:nvSpPr>
            <p:cNvPr id="21" name="Овал 20"/>
            <p:cNvSpPr/>
            <p:nvPr/>
          </p:nvSpPr>
          <p:spPr>
            <a:xfrm>
              <a:off x="358775" y="375406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prstClr val="white"/>
                  </a:solidFill>
                  <a:latin typeface="Merriweather" pitchFamily="2" charset="-52"/>
                </a:rPr>
                <a:t>5</a:t>
              </a:r>
            </a:p>
          </p:txBody>
        </p:sp>
        <p:sp>
          <p:nvSpPr>
            <p:cNvPr id="24" name="Прямоугольник 23"/>
            <p:cNvSpPr/>
            <p:nvPr/>
          </p:nvSpPr>
          <p:spPr>
            <a:xfrm>
              <a:off x="898775" y="3808620"/>
              <a:ext cx="4933700" cy="430887"/>
            </a:xfrm>
            <a:prstGeom prst="rect">
              <a:avLst/>
            </a:prstGeom>
          </p:spPr>
          <p:txBody>
            <a:bodyPr wrap="square" lIns="180000" tIns="0" rIns="0" bIns="0">
              <a:spAutoFit/>
            </a:bodyPr>
            <a:lstStyle/>
            <a:p>
              <a:r>
                <a:rPr lang="ru-RU" sz="1400" dirty="0">
                  <a:solidFill>
                    <a:prstClr val="black"/>
                  </a:solidFill>
                  <a:latin typeface="Roboto" pitchFamily="2" charset="0"/>
                  <a:ea typeface="Roboto" pitchFamily="2" charset="0"/>
                  <a:cs typeface="Roboto" pitchFamily="2" charset="0"/>
                </a:rPr>
                <a:t>Иметь несколько решений, многоальтернативность решений, чем провоцировать дискуссию.</a:t>
              </a:r>
            </a:p>
          </p:txBody>
        </p:sp>
      </p:grpSp>
    </p:spTree>
    <p:extLst>
      <p:ext uri="{BB962C8B-B14F-4D97-AF65-F5344CB8AC3E}">
        <p14:creationId xmlns:p14="http://schemas.microsoft.com/office/powerpoint/2010/main" val="2033322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81599"/>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4" y="872644"/>
            <a:ext cx="6489701" cy="1226778"/>
            <a:chOff x="-609603" y="-246005"/>
            <a:chExt cx="6489701" cy="1226778"/>
          </a:xfrm>
        </p:grpSpPr>
        <p:sp>
          <p:nvSpPr>
            <p:cNvPr id="12" name="TextBox 11"/>
            <p:cNvSpPr txBox="1"/>
            <p:nvPr/>
          </p:nvSpPr>
          <p:spPr>
            <a:xfrm>
              <a:off x="-609603" y="-246005"/>
              <a:ext cx="6489701" cy="492443"/>
            </a:xfrm>
            <a:prstGeom prst="rect">
              <a:avLst/>
            </a:prstGeom>
            <a:noFill/>
          </p:spPr>
          <p:txBody>
            <a:bodyPr wrap="square" lIns="0" tIns="0" rIns="0" bIns="0" rtlCol="0">
              <a:spAutoFit/>
            </a:bodyPr>
            <a:lstStyle/>
            <a:p>
              <a:r>
                <a:rPr lang="ru-RU" sz="3200" b="1" kern="2400" spc="-50" dirty="0">
                  <a:solidFill>
                    <a:srgbClr val="F2DE00"/>
                  </a:solidFill>
                  <a:latin typeface="+mj-lt"/>
                </a:rPr>
                <a:t> Компетенция—</a:t>
              </a:r>
            </a:p>
          </p:txBody>
        </p:sp>
        <p:sp>
          <p:nvSpPr>
            <p:cNvPr id="30" name="TextBox 29"/>
            <p:cNvSpPr txBox="1"/>
            <p:nvPr/>
          </p:nvSpPr>
          <p:spPr>
            <a:xfrm>
              <a:off x="-609602" y="464606"/>
              <a:ext cx="5868988" cy="516167"/>
            </a:xfrm>
            <a:prstGeom prst="rect">
              <a:avLst/>
            </a:prstGeom>
            <a:noFill/>
          </p:spPr>
          <p:txBody>
            <a:bodyPr wrap="square" lIns="0" tIns="0" rIns="0" bIns="0" rtlCol="0">
              <a:spAutoFit/>
            </a:bodyPr>
            <a:lstStyle/>
            <a:p>
              <a:pPr>
                <a:lnSpc>
                  <a:spcPct val="125000"/>
                </a:lnSpc>
              </a:pPr>
              <a:r>
                <a:rPr lang="ru-RU" sz="1400" kern="2400" dirty="0">
                  <a:solidFill>
                    <a:schemeClr val="bg1"/>
                  </a:solidFill>
                </a:rPr>
                <a:t>это определенный способ понимания, трактовка группы явлений, ведущий принцип анализа деятельности. </a:t>
              </a:r>
            </a:p>
          </p:txBody>
        </p:sp>
      </p:grpSp>
    </p:spTree>
    <p:extLst>
      <p:ext uri="{BB962C8B-B14F-4D97-AF65-F5344CB8AC3E}">
        <p14:creationId xmlns:p14="http://schemas.microsoft.com/office/powerpoint/2010/main" val="150701247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TextBox 11"/>
          <p:cNvSpPr txBox="1"/>
          <p:nvPr/>
        </p:nvSpPr>
        <p:spPr>
          <a:xfrm>
            <a:off x="719138" y="835677"/>
            <a:ext cx="6615113" cy="369332"/>
          </a:xfrm>
          <a:prstGeom prst="rect">
            <a:avLst/>
          </a:prstGeom>
          <a:noFill/>
        </p:spPr>
        <p:txBody>
          <a:bodyPr wrap="square" lIns="0" tIns="0" rIns="0" bIns="0" rtlCol="0">
            <a:spAutoFit/>
          </a:bodyPr>
          <a:lstStyle/>
          <a:p>
            <a:r>
              <a:rPr lang="ru-RU" sz="2400" b="1" dirty="0">
                <a:solidFill>
                  <a:srgbClr val="F2DE00"/>
                </a:solidFill>
                <a:latin typeface="Merriweather" pitchFamily="2" charset="-52"/>
              </a:rPr>
              <a:t>Структура кейса:</a:t>
            </a:r>
            <a:endParaRPr lang="ru-RU" sz="2400" dirty="0">
              <a:solidFill>
                <a:srgbClr val="F2DE00"/>
              </a:solidFill>
              <a:latin typeface="Merriweather" pitchFamily="2" charset="-52"/>
            </a:endParaRPr>
          </a:p>
        </p:txBody>
      </p:sp>
      <p:sp>
        <p:nvSpPr>
          <p:cNvPr id="14" name="Овал 13"/>
          <p:cNvSpPr/>
          <p:nvPr/>
        </p:nvSpPr>
        <p:spPr>
          <a:xfrm>
            <a:off x="719138" y="1673355"/>
            <a:ext cx="540000" cy="540000"/>
          </a:xfrm>
          <a:prstGeom prst="ellipse">
            <a:avLst/>
          </a:prstGeom>
          <a:solidFill>
            <a:srgbClr val="F2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latin typeface="Merriweather" pitchFamily="2" charset="-52"/>
              </a:rPr>
              <a:t>1</a:t>
            </a:r>
          </a:p>
        </p:txBody>
      </p:sp>
      <p:sp>
        <p:nvSpPr>
          <p:cNvPr id="15" name="Прямоугольник 14"/>
          <p:cNvSpPr/>
          <p:nvPr/>
        </p:nvSpPr>
        <p:spPr>
          <a:xfrm>
            <a:off x="1259138" y="1727911"/>
            <a:ext cx="4573338" cy="430887"/>
          </a:xfrm>
          <a:prstGeom prst="rect">
            <a:avLst/>
          </a:prstGeom>
        </p:spPr>
        <p:txBody>
          <a:bodyPr wrap="square" lIns="180000" tIns="0" rIns="0" bIns="0">
            <a:spAutoFit/>
          </a:bodyPr>
          <a:lstStyle/>
          <a:p>
            <a:r>
              <a:rPr lang="ru-RU" sz="1400" dirty="0">
                <a:solidFill>
                  <a:prstClr val="white"/>
                </a:solidFill>
                <a:latin typeface="Roboto" pitchFamily="2" charset="0"/>
                <a:ea typeface="Roboto" pitchFamily="2" charset="0"/>
                <a:cs typeface="Roboto" pitchFamily="2" charset="0"/>
              </a:rPr>
              <a:t>Предисловие (вводная часть, введение) — даёт общую информацию о кейсе.</a:t>
            </a:r>
          </a:p>
        </p:txBody>
      </p:sp>
      <p:sp>
        <p:nvSpPr>
          <p:cNvPr id="16" name="Овал 15"/>
          <p:cNvSpPr/>
          <p:nvPr/>
        </p:nvSpPr>
        <p:spPr>
          <a:xfrm>
            <a:off x="719138" y="2720590"/>
            <a:ext cx="540000" cy="540000"/>
          </a:xfrm>
          <a:prstGeom prst="ellipse">
            <a:avLst/>
          </a:prstGeom>
          <a:solidFill>
            <a:srgbClr val="F2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latin typeface="Merriweather" pitchFamily="2" charset="-52"/>
              </a:rPr>
              <a:t>2</a:t>
            </a:r>
          </a:p>
        </p:txBody>
      </p:sp>
      <p:sp>
        <p:nvSpPr>
          <p:cNvPr id="17" name="Прямоугольник 16"/>
          <p:cNvSpPr/>
          <p:nvPr/>
        </p:nvSpPr>
        <p:spPr>
          <a:xfrm>
            <a:off x="1259138" y="2775146"/>
            <a:ext cx="4573338" cy="430887"/>
          </a:xfrm>
          <a:prstGeom prst="rect">
            <a:avLst/>
          </a:prstGeom>
        </p:spPr>
        <p:txBody>
          <a:bodyPr wrap="square" lIns="180000" tIns="0" rIns="0" bIns="0">
            <a:spAutoFit/>
          </a:bodyPr>
          <a:lstStyle/>
          <a:p>
            <a:r>
              <a:rPr lang="ru-RU" sz="1400" dirty="0">
                <a:solidFill>
                  <a:prstClr val="white"/>
                </a:solidFill>
                <a:latin typeface="Roboto" pitchFamily="2" charset="0"/>
                <a:ea typeface="Roboto" pitchFamily="2" charset="0"/>
                <a:cs typeface="Roboto" pitchFamily="2" charset="0"/>
              </a:rPr>
              <a:t>Основная часть — контекст, случай, проблема, факты и решения.</a:t>
            </a:r>
          </a:p>
        </p:txBody>
      </p:sp>
      <p:sp>
        <p:nvSpPr>
          <p:cNvPr id="18" name="Овал 17"/>
          <p:cNvSpPr/>
          <p:nvPr/>
        </p:nvSpPr>
        <p:spPr>
          <a:xfrm>
            <a:off x="719138" y="3767824"/>
            <a:ext cx="540000" cy="540000"/>
          </a:xfrm>
          <a:prstGeom prst="ellipse">
            <a:avLst/>
          </a:prstGeom>
          <a:solidFill>
            <a:srgbClr val="F2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latin typeface="Merriweather" pitchFamily="2" charset="-52"/>
              </a:rPr>
              <a:t>3</a:t>
            </a:r>
          </a:p>
        </p:txBody>
      </p:sp>
      <p:sp>
        <p:nvSpPr>
          <p:cNvPr id="19" name="Прямоугольник 18"/>
          <p:cNvSpPr/>
          <p:nvPr/>
        </p:nvSpPr>
        <p:spPr>
          <a:xfrm>
            <a:off x="1259137" y="3823598"/>
            <a:ext cx="5463925" cy="430887"/>
          </a:xfrm>
          <a:prstGeom prst="rect">
            <a:avLst/>
          </a:prstGeom>
        </p:spPr>
        <p:txBody>
          <a:bodyPr wrap="square" lIns="180000" tIns="0" rIns="0" bIns="0">
            <a:spAutoFit/>
          </a:bodyPr>
          <a:lstStyle/>
          <a:p>
            <a:r>
              <a:rPr lang="ru-RU" sz="1400" dirty="0">
                <a:solidFill>
                  <a:prstClr val="white"/>
                </a:solidFill>
                <a:latin typeface="Roboto" pitchFamily="2" charset="0"/>
                <a:ea typeface="Roboto" pitchFamily="2" charset="0"/>
                <a:cs typeface="Roboto" pitchFamily="2" charset="0"/>
              </a:rPr>
              <a:t>Послесловие (материалы для решения) — завершающая часть кейса, имеет вариативный характер.</a:t>
            </a:r>
          </a:p>
        </p:txBody>
      </p:sp>
    </p:spTree>
    <p:extLst>
      <p:ext uri="{BB962C8B-B14F-4D97-AF65-F5344CB8AC3E}">
        <p14:creationId xmlns:p14="http://schemas.microsoft.com/office/powerpoint/2010/main" val="3443373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TextBox 11"/>
          <p:cNvSpPr txBox="1"/>
          <p:nvPr/>
        </p:nvSpPr>
        <p:spPr>
          <a:xfrm>
            <a:off x="358775" y="376238"/>
            <a:ext cx="8426450"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Технологическая схема создания кейса:</a:t>
            </a:r>
          </a:p>
        </p:txBody>
      </p:sp>
      <p:sp>
        <p:nvSpPr>
          <p:cNvPr id="13" name="Прямоугольник 12"/>
          <p:cNvSpPr/>
          <p:nvPr/>
        </p:nvSpPr>
        <p:spPr>
          <a:xfrm>
            <a:off x="719139" y="1196856"/>
            <a:ext cx="3673474" cy="3662541"/>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Определение того раздела курса, которому посвящена ситуация, описывающая проблему.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Формулирование образовательных целей и задач, решаемых в процессе работы над кейсом.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Определение проблемы ситуации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и создание обобщенной модели.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Поиск аналога обобщенной модели ситуации в реальной жизни, образовании или науке.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Определение источников и методов сбора информации.</a:t>
            </a:r>
          </a:p>
        </p:txBody>
      </p:sp>
      <p:sp>
        <p:nvSpPr>
          <p:cNvPr id="20" name="Прямоугольник 19"/>
          <p:cNvSpPr/>
          <p:nvPr/>
        </p:nvSpPr>
        <p:spPr>
          <a:xfrm>
            <a:off x="4751388" y="1196856"/>
            <a:ext cx="3673474" cy="1723549"/>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Выбор техник работы с кейсом.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Определение желаемого результата по работе учащихся с данным кейсом.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Создание заданной модели.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Апробация в процессе обучения. </a:t>
            </a:r>
          </a:p>
        </p:txBody>
      </p:sp>
      <p:sp>
        <p:nvSpPr>
          <p:cNvPr id="21" name="Прямоугольник 20"/>
          <p:cNvSpPr/>
          <p:nvPr/>
        </p:nvSpPr>
        <p:spPr>
          <a:xfrm>
            <a:off x="358775" y="1196856"/>
            <a:ext cx="360364" cy="3447098"/>
          </a:xfrm>
          <a:prstGeom prst="rect">
            <a:avLst/>
          </a:prstGeom>
        </p:spPr>
        <p:txBody>
          <a:bodyPr wrap="square" lIns="0" tIns="0" rIns="90000" bIns="0">
            <a:spAutoFit/>
          </a:bodyPr>
          <a:lstStyle/>
          <a:p>
            <a:pPr algn="r"/>
            <a:r>
              <a:rPr lang="ru-RU" sz="1400" b="1" dirty="0">
                <a:solidFill>
                  <a:srgbClr val="5300A6"/>
                </a:solidFill>
                <a:latin typeface="Roboto" pitchFamily="2" charset="0"/>
                <a:ea typeface="Roboto" pitchFamily="2" charset="0"/>
                <a:cs typeface="Roboto" pitchFamily="2" charset="0"/>
              </a:rPr>
              <a:t>1.</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2.</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3.</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4.</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5</a:t>
            </a:r>
            <a:r>
              <a:rPr lang="ru-RU" sz="1400" b="1" dirty="0">
                <a:solidFill>
                  <a:srgbClr val="5300A6"/>
                </a:solidFill>
              </a:rPr>
              <a:t>.</a:t>
            </a:r>
          </a:p>
        </p:txBody>
      </p:sp>
      <p:sp>
        <p:nvSpPr>
          <p:cNvPr id="22" name="Прямоугольник 21"/>
          <p:cNvSpPr/>
          <p:nvPr/>
        </p:nvSpPr>
        <p:spPr>
          <a:xfrm>
            <a:off x="4392613" y="1196856"/>
            <a:ext cx="360364" cy="1723549"/>
          </a:xfrm>
          <a:prstGeom prst="rect">
            <a:avLst/>
          </a:prstGeom>
        </p:spPr>
        <p:txBody>
          <a:bodyPr wrap="square" lIns="0" tIns="0" rIns="90000" bIns="0">
            <a:spAutoFit/>
          </a:bodyPr>
          <a:lstStyle/>
          <a:p>
            <a:pPr algn="r"/>
            <a:r>
              <a:rPr lang="ru-RU" sz="1400" b="1" dirty="0">
                <a:solidFill>
                  <a:srgbClr val="5300A6"/>
                </a:solidFill>
                <a:latin typeface="Roboto" pitchFamily="2" charset="0"/>
                <a:ea typeface="Roboto" pitchFamily="2" charset="0"/>
                <a:cs typeface="Roboto" pitchFamily="2" charset="0"/>
              </a:rPr>
              <a:t>6.</a:t>
            </a: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7.</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8.</a:t>
            </a: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9</a:t>
            </a:r>
            <a:r>
              <a:rPr lang="ru-RU" sz="1400" b="1" dirty="0">
                <a:solidFill>
                  <a:srgbClr val="5300A6"/>
                </a:solidFill>
              </a:rPr>
              <a:t>.</a:t>
            </a:r>
          </a:p>
        </p:txBody>
      </p:sp>
    </p:spTree>
    <p:extLst>
      <p:ext uri="{BB962C8B-B14F-4D97-AF65-F5344CB8AC3E}">
        <p14:creationId xmlns:p14="http://schemas.microsoft.com/office/powerpoint/2010/main" val="3144173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TextBox 11"/>
          <p:cNvSpPr txBox="1"/>
          <p:nvPr/>
        </p:nvSpPr>
        <p:spPr>
          <a:xfrm>
            <a:off x="358775" y="376238"/>
            <a:ext cx="7705724"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Модель деятельности в режиме </a:t>
            </a:r>
            <a:br>
              <a:rPr lang="ru-RU" sz="2400" dirty="0">
                <a:solidFill>
                  <a:srgbClr val="5300A6"/>
                </a:solidFill>
                <a:latin typeface="Merriweather" pitchFamily="2" charset="-52"/>
              </a:rPr>
            </a:br>
            <a:r>
              <a:rPr lang="ru-RU" sz="2400" dirty="0">
                <a:solidFill>
                  <a:srgbClr val="5300A6"/>
                </a:solidFill>
                <a:latin typeface="Merriweather" pitchFamily="2" charset="-52"/>
              </a:rPr>
              <a:t>кейс-метода (кейс-технология)</a:t>
            </a:r>
          </a:p>
        </p:txBody>
      </p:sp>
      <p:sp>
        <p:nvSpPr>
          <p:cNvPr id="13" name="Прямоугольник 12"/>
          <p:cNvSpPr/>
          <p:nvPr/>
        </p:nvSpPr>
        <p:spPr>
          <a:xfrm>
            <a:off x="719139" y="1196856"/>
            <a:ext cx="3673474" cy="3016210"/>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Преподаватель подбирает, готовит </a:t>
            </a:r>
            <a:r>
              <a:rPr lang="ru-RU" sz="1400" dirty="0" smtClean="0">
                <a:solidFill>
                  <a:prstClr val="black"/>
                </a:solidFill>
                <a:latin typeface="Roboto" pitchFamily="2" charset="0"/>
                <a:ea typeface="Roboto" pitchFamily="2" charset="0"/>
                <a:cs typeface="Roboto" pitchFamily="2" charset="0"/>
              </a:rPr>
              <a:t>учебную </a:t>
            </a:r>
            <a:r>
              <a:rPr lang="ru-RU" sz="1400" dirty="0">
                <a:solidFill>
                  <a:prstClr val="black"/>
                </a:solidFill>
                <a:latin typeface="Roboto" pitchFamily="2" charset="0"/>
                <a:ea typeface="Roboto" pitchFamily="2" charset="0"/>
                <a:cs typeface="Roboto" pitchFamily="2" charset="0"/>
              </a:rPr>
              <a:t>задачу, отражающую практическую ситуацию</a:t>
            </a:r>
            <a:r>
              <a:rPr lang="en-US" sz="1400" dirty="0">
                <a:solidFill>
                  <a:prstClr val="black"/>
                </a:solidFill>
                <a:latin typeface="Roboto" pitchFamily="2" charset="0"/>
                <a:ea typeface="Roboto" pitchFamily="2" charset="0"/>
                <a:cs typeface="Roboto" pitchFamily="2" charset="0"/>
              </a:rPr>
              <a:t>.</a:t>
            </a:r>
            <a:endParaRPr lang="ru-RU" sz="1400" dirty="0">
              <a:solidFill>
                <a:prstClr val="black"/>
              </a:solidFill>
              <a:latin typeface="Roboto" pitchFamily="2" charset="0"/>
              <a:ea typeface="Roboto" pitchFamily="2" charset="0"/>
              <a:cs typeface="Roboto" pitchFamily="2" charset="0"/>
            </a:endParaRP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Преподаватель готовит кейс.</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Учащиеся предварительно прочитывают и изучают кейс, привлекая к этому самые различные источники информации, анализируют материал.</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Групповое обсуждение содержания кейса. </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Выработка нескольких решений. </a:t>
            </a:r>
          </a:p>
        </p:txBody>
      </p:sp>
      <p:sp>
        <p:nvSpPr>
          <p:cNvPr id="20" name="Прямоугольник 19"/>
          <p:cNvSpPr/>
          <p:nvPr/>
        </p:nvSpPr>
        <p:spPr>
          <a:xfrm>
            <a:off x="4751388" y="1196856"/>
            <a:ext cx="3673474" cy="2585323"/>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Презентация учащимися принятых решений.</a:t>
            </a:r>
          </a:p>
          <a:p>
            <a:endParaRPr lang="ru-RU" sz="1400" dirty="0">
              <a:solidFill>
                <a:prstClr val="black"/>
              </a:solidFill>
              <a:latin typeface="Roboto" pitchFamily="2" charset="0"/>
              <a:ea typeface="Roboto" pitchFamily="2" charset="0"/>
              <a:cs typeface="Roboto" pitchFamily="2" charset="0"/>
            </a:endParaRPr>
          </a:p>
          <a:p>
            <a:r>
              <a:rPr lang="ru-RU" sz="1400" dirty="0">
                <a:solidFill>
                  <a:prstClr val="black"/>
                </a:solidFill>
                <a:latin typeface="Roboto" pitchFamily="2" charset="0"/>
                <a:ea typeface="Roboto" pitchFamily="2" charset="0"/>
                <a:cs typeface="Roboto" pitchFamily="2" charset="0"/>
              </a:rPr>
              <a:t>Преподаватель генерирует вопросы, фиксирует ответы, поддерживает дискуссию в группе, помогает правильно оценить презентуемые решения.</a:t>
            </a:r>
          </a:p>
          <a:p>
            <a:r>
              <a:rPr lang="ru-RU" sz="1400" dirty="0">
                <a:solidFill>
                  <a:prstClr val="black"/>
                </a:solidFill>
                <a:latin typeface="Roboto" pitchFamily="2" charset="0"/>
                <a:ea typeface="Roboto" pitchFamily="2" charset="0"/>
                <a:cs typeface="Roboto" pitchFamily="2" charset="0"/>
              </a:rPr>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Преподаватель и учащиеся подводят итоги, делают выводы,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выбирают наиболее </a:t>
            </a:r>
            <a:br>
              <a:rPr lang="ru-RU" sz="1400" dirty="0">
                <a:solidFill>
                  <a:prstClr val="black"/>
                </a:solidFill>
                <a:latin typeface="Roboto" pitchFamily="2" charset="0"/>
                <a:ea typeface="Roboto" pitchFamily="2" charset="0"/>
                <a:cs typeface="Roboto" pitchFamily="2" charset="0"/>
              </a:rPr>
            </a:br>
            <a:r>
              <a:rPr lang="ru-RU" sz="1400" dirty="0">
                <a:solidFill>
                  <a:prstClr val="black"/>
                </a:solidFill>
                <a:latin typeface="Roboto" pitchFamily="2" charset="0"/>
                <a:ea typeface="Roboto" pitchFamily="2" charset="0"/>
                <a:cs typeface="Roboto" pitchFamily="2" charset="0"/>
              </a:rPr>
              <a:t>оптимальное решение.</a:t>
            </a:r>
          </a:p>
        </p:txBody>
      </p:sp>
      <p:sp>
        <p:nvSpPr>
          <p:cNvPr id="21" name="Прямоугольник 20"/>
          <p:cNvSpPr/>
          <p:nvPr/>
        </p:nvSpPr>
        <p:spPr>
          <a:xfrm>
            <a:off x="447675" y="1196856"/>
            <a:ext cx="271464" cy="3231654"/>
          </a:xfrm>
          <a:prstGeom prst="rect">
            <a:avLst/>
          </a:prstGeom>
        </p:spPr>
        <p:txBody>
          <a:bodyPr wrap="square" lIns="0" tIns="0" rIns="90000" bIns="0">
            <a:spAutoFit/>
          </a:bodyPr>
          <a:lstStyle/>
          <a:p>
            <a:pPr algn="r"/>
            <a:r>
              <a:rPr lang="ru-RU" sz="1400" b="1" dirty="0">
                <a:solidFill>
                  <a:srgbClr val="5300A6"/>
                </a:solidFill>
                <a:latin typeface="Roboto" pitchFamily="2" charset="0"/>
                <a:ea typeface="Roboto" pitchFamily="2" charset="0"/>
                <a:cs typeface="Roboto" pitchFamily="2" charset="0"/>
              </a:rPr>
              <a:t>•</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a:t>
            </a: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a:t>
            </a: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a:t>
            </a:r>
          </a:p>
          <a:p>
            <a:pPr algn="r"/>
            <a:endParaRPr lang="ru-RU" sz="1400" b="1" dirty="0">
              <a:solidFill>
                <a:srgbClr val="5300A6"/>
              </a:solidFill>
              <a:latin typeface="Roboto" pitchFamily="2" charset="0"/>
              <a:ea typeface="Roboto" pitchFamily="2" charset="0"/>
              <a:cs typeface="Roboto" pitchFamily="2" charset="0"/>
            </a:endParaRPr>
          </a:p>
          <a:p>
            <a:pPr algn="r"/>
            <a:r>
              <a:rPr lang="ru-RU" sz="1400" b="1" dirty="0">
                <a:solidFill>
                  <a:srgbClr val="5300A6"/>
                </a:solidFill>
                <a:latin typeface="Roboto" pitchFamily="2" charset="0"/>
                <a:ea typeface="Roboto" pitchFamily="2" charset="0"/>
                <a:cs typeface="Roboto" pitchFamily="2" charset="0"/>
              </a:rPr>
              <a:t>•</a:t>
            </a:r>
          </a:p>
          <a:p>
            <a:pPr algn="r"/>
            <a:endParaRPr lang="ru-RU" sz="1400" b="1" dirty="0">
              <a:solidFill>
                <a:srgbClr val="5300A6"/>
              </a:solidFill>
              <a:latin typeface="Roboto" pitchFamily="2" charset="0"/>
              <a:ea typeface="Roboto" pitchFamily="2" charset="0"/>
              <a:cs typeface="Roboto" pitchFamily="2" charset="0"/>
            </a:endParaRPr>
          </a:p>
        </p:txBody>
      </p:sp>
      <p:sp>
        <p:nvSpPr>
          <p:cNvPr id="22" name="Прямоугольник 21"/>
          <p:cNvSpPr/>
          <p:nvPr/>
        </p:nvSpPr>
        <p:spPr>
          <a:xfrm>
            <a:off x="4481513" y="1196856"/>
            <a:ext cx="271464" cy="1938992"/>
          </a:xfrm>
          <a:prstGeom prst="rect">
            <a:avLst/>
          </a:prstGeom>
        </p:spPr>
        <p:txBody>
          <a:bodyPr wrap="square" lIns="0" tIns="0" rIns="90000" bIns="0">
            <a:spAutoFit/>
          </a:bodyPr>
          <a:lstStyle/>
          <a:p>
            <a:pPr algn="r"/>
            <a:r>
              <a:rPr lang="ru-RU" sz="1400" b="1" dirty="0">
                <a:solidFill>
                  <a:srgbClr val="5300A6"/>
                </a:solidFill>
              </a:rPr>
              <a:t>•</a:t>
            </a:r>
          </a:p>
          <a:p>
            <a:pPr algn="r"/>
            <a:endParaRPr lang="ru-RU" sz="1400" b="1" dirty="0">
              <a:solidFill>
                <a:srgbClr val="5300A6"/>
              </a:solidFill>
            </a:endParaRPr>
          </a:p>
          <a:p>
            <a:pPr algn="r"/>
            <a:endParaRPr lang="ru-RU" sz="1400" b="1" dirty="0">
              <a:solidFill>
                <a:srgbClr val="5300A6"/>
              </a:solidFill>
            </a:endParaRPr>
          </a:p>
          <a:p>
            <a:pPr algn="r"/>
            <a:r>
              <a:rPr lang="ru-RU" sz="1400" b="1" dirty="0">
                <a:solidFill>
                  <a:srgbClr val="5300A6"/>
                </a:solidFill>
              </a:rPr>
              <a:t>•</a:t>
            </a:r>
          </a:p>
          <a:p>
            <a:pPr algn="r"/>
            <a:endParaRPr lang="ru-RU" sz="1400" b="1" dirty="0">
              <a:solidFill>
                <a:srgbClr val="5300A6"/>
              </a:solidFill>
            </a:endParaRPr>
          </a:p>
          <a:p>
            <a:pPr algn="r"/>
            <a:endParaRPr lang="ru-RU" sz="1400" b="1" dirty="0">
              <a:solidFill>
                <a:srgbClr val="5300A6"/>
              </a:solidFill>
            </a:endParaRPr>
          </a:p>
          <a:p>
            <a:pPr algn="r"/>
            <a:endParaRPr lang="ru-RU" sz="1400" b="1" dirty="0">
              <a:solidFill>
                <a:srgbClr val="5300A6"/>
              </a:solidFill>
            </a:endParaRPr>
          </a:p>
          <a:p>
            <a:pPr algn="r"/>
            <a:endParaRPr lang="ru-RU" sz="1400" b="1" dirty="0">
              <a:solidFill>
                <a:srgbClr val="5300A6"/>
              </a:solidFill>
            </a:endParaRPr>
          </a:p>
          <a:p>
            <a:pPr algn="r"/>
            <a:r>
              <a:rPr lang="ru-RU" sz="1400" b="1" dirty="0">
                <a:solidFill>
                  <a:srgbClr val="5300A6"/>
                </a:solidFill>
              </a:rPr>
              <a:t>•</a:t>
            </a:r>
          </a:p>
        </p:txBody>
      </p:sp>
    </p:spTree>
    <p:extLst>
      <p:ext uri="{BB962C8B-B14F-4D97-AF65-F5344CB8AC3E}">
        <p14:creationId xmlns:p14="http://schemas.microsoft.com/office/powerpoint/2010/main" val="4175225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09563"/>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Актуальность проектной деятельности определяется:</a:t>
            </a:r>
          </a:p>
        </p:txBody>
      </p:sp>
      <p:sp>
        <p:nvSpPr>
          <p:cNvPr id="5" name="Прямоугольник 4"/>
          <p:cNvSpPr/>
          <p:nvPr/>
        </p:nvSpPr>
        <p:spPr>
          <a:xfrm>
            <a:off x="358775" y="1290251"/>
            <a:ext cx="5473700" cy="1938992"/>
          </a:xfrm>
          <a:prstGeom prst="rect">
            <a:avLst/>
          </a:prstGeom>
        </p:spPr>
        <p:txBody>
          <a:bodyPr wrap="square" lIns="0" tIns="0" rIns="0" bIns="0">
            <a:spAutoFit/>
          </a:bodyPr>
          <a:lstStyle/>
          <a:p>
            <a:pPr marL="285750" indent="-285750">
              <a:buFontTx/>
              <a:buChar char="-"/>
            </a:pPr>
            <a:r>
              <a:rPr lang="ru-RU" sz="1800" kern="150" dirty="0">
                <a:solidFill>
                  <a:prstClr val="black"/>
                </a:solidFill>
                <a:latin typeface="Merriweather" pitchFamily="2" charset="-52"/>
                <a:ea typeface="SimSun" panose="02010600030101010101" pitchFamily="2" charset="-122"/>
              </a:rPr>
              <a:t>возросшими требованиями к универсальности знаний учащихся;</a:t>
            </a:r>
          </a:p>
          <a:p>
            <a:pPr marL="285750" indent="-285750">
              <a:buFontTx/>
              <a:buChar char="-"/>
            </a:pPr>
            <a:r>
              <a:rPr lang="ru-RU" sz="1800" kern="150" dirty="0">
                <a:solidFill>
                  <a:prstClr val="black"/>
                </a:solidFill>
                <a:latin typeface="Merriweather" pitchFamily="2" charset="-52"/>
                <a:ea typeface="SimSun" panose="02010600030101010101" pitchFamily="2" charset="-122"/>
              </a:rPr>
              <a:t>необходимостью в образовательных технологиях, реализующих связь обучения с жизнью;</a:t>
            </a:r>
          </a:p>
          <a:p>
            <a:r>
              <a:rPr lang="ru-RU" sz="1800" kern="150" dirty="0">
                <a:solidFill>
                  <a:prstClr val="black"/>
                </a:solidFill>
                <a:latin typeface="Merriweather" pitchFamily="2" charset="-52"/>
                <a:ea typeface="SimSun" panose="02010600030101010101" pitchFamily="2" charset="-122"/>
              </a:rPr>
              <a:t>- необходимостью формировать активную, самостоятельную позицию учащихся. </a:t>
            </a:r>
            <a:endParaRPr lang="ru-RU" sz="1800" dirty="0">
              <a:solidFill>
                <a:srgbClr val="7030A0"/>
              </a:solidFill>
              <a:latin typeface="Roboto Slab"/>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3154509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09563"/>
            <a:ext cx="5473698"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Метод проектов обеспечивает:</a:t>
            </a:r>
          </a:p>
        </p:txBody>
      </p:sp>
      <p:sp>
        <p:nvSpPr>
          <p:cNvPr id="5" name="Прямоугольник 4"/>
          <p:cNvSpPr/>
          <p:nvPr/>
        </p:nvSpPr>
        <p:spPr>
          <a:xfrm>
            <a:off x="358775" y="1290251"/>
            <a:ext cx="5473700" cy="1661993"/>
          </a:xfrm>
          <a:prstGeom prst="rect">
            <a:avLst/>
          </a:prstGeom>
        </p:spPr>
        <p:txBody>
          <a:bodyPr wrap="square" lIns="0" tIns="0" rIns="0" bIns="0">
            <a:spAutoFit/>
          </a:bodyPr>
          <a:lstStyle/>
          <a:p>
            <a:pPr marL="285750" indent="-285750">
              <a:buFontTx/>
              <a:buChar char="-"/>
            </a:pPr>
            <a:r>
              <a:rPr lang="ru-RU" sz="1800" kern="150" dirty="0">
                <a:solidFill>
                  <a:prstClr val="black"/>
                </a:solidFill>
                <a:latin typeface="Merriweather" pitchFamily="2" charset="-52"/>
                <a:ea typeface="SimSun" panose="02010600030101010101" pitchFamily="2" charset="-122"/>
              </a:rPr>
              <a:t>активную позицию учащихся в учении;</a:t>
            </a:r>
          </a:p>
          <a:p>
            <a:pPr marL="285750" indent="-285750">
              <a:buFontTx/>
              <a:buChar char="-"/>
            </a:pPr>
            <a:r>
              <a:rPr lang="ru-RU" sz="1800" kern="150" dirty="0">
                <a:solidFill>
                  <a:prstClr val="black"/>
                </a:solidFill>
                <a:latin typeface="Merriweather" pitchFamily="2" charset="-52"/>
                <a:ea typeface="SimSun" panose="02010600030101010101" pitchFamily="2" charset="-122"/>
              </a:rPr>
              <a:t>развитие познавательного интереса учащихся;</a:t>
            </a:r>
          </a:p>
          <a:p>
            <a:pPr marL="285750" indent="-285750">
              <a:buFontTx/>
              <a:buChar char="-"/>
            </a:pPr>
            <a:r>
              <a:rPr lang="ru-RU" sz="1800" kern="150" dirty="0">
                <a:solidFill>
                  <a:prstClr val="black"/>
                </a:solidFill>
                <a:latin typeface="Merriweather" pitchFamily="2" charset="-52"/>
                <a:ea typeface="SimSun" panose="02010600030101010101" pitchFamily="2" charset="-122"/>
              </a:rPr>
              <a:t>формирование </a:t>
            </a:r>
            <a:r>
              <a:rPr lang="ru-RU" sz="1800" kern="150" dirty="0" err="1" smtClean="0">
                <a:solidFill>
                  <a:prstClr val="black"/>
                </a:solidFill>
                <a:latin typeface="Merriweather" pitchFamily="2" charset="-52"/>
                <a:ea typeface="SimSun" panose="02010600030101010101" pitchFamily="2" charset="-122"/>
              </a:rPr>
              <a:t>общеучебных</a:t>
            </a:r>
            <a:r>
              <a:rPr lang="ru-RU" sz="1800" kern="150" dirty="0" smtClean="0">
                <a:solidFill>
                  <a:prstClr val="black"/>
                </a:solidFill>
                <a:latin typeface="Merriweather" pitchFamily="2" charset="-52"/>
                <a:ea typeface="SimSun" panose="02010600030101010101" pitchFamily="2" charset="-122"/>
              </a:rPr>
              <a:t> </a:t>
            </a:r>
            <a:r>
              <a:rPr lang="ru-RU" sz="1800" kern="150" dirty="0">
                <a:solidFill>
                  <a:prstClr val="black"/>
                </a:solidFill>
                <a:latin typeface="Merriweather" pitchFamily="2" charset="-52"/>
                <a:ea typeface="SimSun" panose="02010600030101010101" pitchFamily="2" charset="-122"/>
              </a:rPr>
              <a:t>умений, навыков и компетенций;</a:t>
            </a:r>
          </a:p>
          <a:p>
            <a:r>
              <a:rPr lang="ru-RU" sz="1800" kern="150" dirty="0">
                <a:solidFill>
                  <a:prstClr val="black"/>
                </a:solidFill>
                <a:latin typeface="Merriweather" pitchFamily="2" charset="-52"/>
                <a:ea typeface="SimSun" panose="02010600030101010101" pitchFamily="2" charset="-122"/>
              </a:rPr>
              <a:t>-  связь обучения с жизнью.</a:t>
            </a:r>
            <a:endParaRPr lang="ru-RU" sz="1800" dirty="0">
              <a:solidFill>
                <a:srgbClr val="7030A0"/>
              </a:solidFill>
              <a:latin typeface="Roboto Slab"/>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1033854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09563"/>
            <a:ext cx="5473698"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Суть метода проектов:</a:t>
            </a:r>
          </a:p>
        </p:txBody>
      </p:sp>
      <p:sp>
        <p:nvSpPr>
          <p:cNvPr id="5" name="Прямоугольник 4"/>
          <p:cNvSpPr/>
          <p:nvPr/>
        </p:nvSpPr>
        <p:spPr>
          <a:xfrm>
            <a:off x="358775" y="1290251"/>
            <a:ext cx="5473700" cy="1384995"/>
          </a:xfrm>
          <a:prstGeom prst="rect">
            <a:avLst/>
          </a:prstGeom>
        </p:spPr>
        <p:txBody>
          <a:bodyPr wrap="square" lIns="0" tIns="0" rIns="0" bIns="0">
            <a:spAutoFit/>
          </a:bodyPr>
          <a:lstStyle/>
          <a:p>
            <a:r>
              <a:rPr lang="ru-RU" sz="1800" kern="150" dirty="0">
                <a:solidFill>
                  <a:prstClr val="black"/>
                </a:solidFill>
                <a:latin typeface="Merriweather" pitchFamily="2" charset="-52"/>
                <a:ea typeface="SimSun" panose="02010600030101010101" pitchFamily="2" charset="-122"/>
              </a:rPr>
              <a:t>- достижение дидактической цели через детальную разработку проблемы (технологию), которая завершается реальным, практическим результатом, оформленным тем или иным образом.</a:t>
            </a:r>
            <a:endParaRPr lang="ru-RU" sz="1800" dirty="0">
              <a:solidFill>
                <a:srgbClr val="7030A0"/>
              </a:solidFill>
              <a:latin typeface="Roboto Slab"/>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8" name="Прямоугольник 7"/>
          <p:cNvSpPr/>
          <p:nvPr/>
        </p:nvSpPr>
        <p:spPr>
          <a:xfrm>
            <a:off x="511175" y="3033326"/>
            <a:ext cx="5473700" cy="1384995"/>
          </a:xfrm>
          <a:prstGeom prst="rect">
            <a:avLst/>
          </a:prstGeom>
        </p:spPr>
        <p:txBody>
          <a:bodyPr wrap="square" lIns="0" tIns="0" rIns="0" bIns="0">
            <a:spAutoFit/>
          </a:bodyPr>
          <a:lstStyle/>
          <a:p>
            <a:r>
              <a:rPr lang="ru-RU" sz="1800" kern="150" dirty="0">
                <a:solidFill>
                  <a:prstClr val="black"/>
                </a:solidFill>
                <a:latin typeface="Merriweather" pitchFamily="2" charset="-52"/>
                <a:ea typeface="SimSun" panose="02010600030101010101" pitchFamily="2" charset="-122"/>
              </a:rPr>
              <a:t>- совокупность действий учащихся в их определенной последовательности для достижения поставленной цели – решение проблемы, лично значимой для учащихся и оформленной в виде некоего продукта.</a:t>
            </a:r>
            <a:endParaRPr lang="ru-RU" sz="1800" dirty="0">
              <a:solidFill>
                <a:srgbClr val="7030A0"/>
              </a:solidFill>
              <a:latin typeface="Roboto Slab"/>
            </a:endParaRPr>
          </a:p>
        </p:txBody>
      </p:sp>
    </p:spTree>
    <p:extLst>
      <p:ext uri="{BB962C8B-B14F-4D97-AF65-F5344CB8AC3E}">
        <p14:creationId xmlns:p14="http://schemas.microsoft.com/office/powerpoint/2010/main" val="1283963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09563"/>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Предназначение метода проектов:</a:t>
            </a:r>
          </a:p>
        </p:txBody>
      </p:sp>
      <p:sp>
        <p:nvSpPr>
          <p:cNvPr id="5" name="Прямоугольник 4"/>
          <p:cNvSpPr/>
          <p:nvPr/>
        </p:nvSpPr>
        <p:spPr>
          <a:xfrm>
            <a:off x="358775" y="1290251"/>
            <a:ext cx="5473700" cy="1384995"/>
          </a:xfrm>
          <a:prstGeom prst="rect">
            <a:avLst/>
          </a:prstGeom>
        </p:spPr>
        <p:txBody>
          <a:bodyPr wrap="square" lIns="0" tIns="0" rIns="0" bIns="0">
            <a:spAutoFit/>
          </a:bodyPr>
          <a:lstStyle/>
          <a:p>
            <a:r>
              <a:rPr lang="ru-RU" sz="1800" kern="150" dirty="0">
                <a:solidFill>
                  <a:prstClr val="black"/>
                </a:solidFill>
                <a:latin typeface="Merriweather" pitchFamily="2" charset="-52"/>
                <a:ea typeface="SimSun" panose="02010600030101010101" pitchFamily="2" charset="-122"/>
              </a:rPr>
              <a:t>- предоставление учащимся возможности самостоятельного приобретения знаний в процессе решения практических задач или проблем, требующего интеграции знаний из различных предметных областей.</a:t>
            </a:r>
            <a:endParaRPr lang="ru-RU" sz="1800" dirty="0">
              <a:solidFill>
                <a:srgbClr val="7030A0"/>
              </a:solidFill>
              <a:latin typeface="Roboto Slab"/>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3025816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5" y="376238"/>
            <a:ext cx="5473700" cy="369332"/>
          </a:xfrm>
          <a:prstGeom prst="rect">
            <a:avLst/>
          </a:prstGeom>
          <a:noFill/>
        </p:spPr>
        <p:txBody>
          <a:bodyPr wrap="square" lIns="0" tIns="0" rIns="0" bIns="0" rtlCol="0">
            <a:spAutoFit/>
          </a:bodyPr>
          <a:lstStyle/>
          <a:p>
            <a:r>
              <a:rPr lang="ru-RU" sz="2400" dirty="0">
                <a:solidFill>
                  <a:srgbClr val="5300A6"/>
                </a:solidFill>
                <a:latin typeface="Merriweather"/>
              </a:rPr>
              <a:t>Пять «П» проекта:</a:t>
            </a:r>
          </a:p>
        </p:txBody>
      </p:sp>
      <p:sp>
        <p:nvSpPr>
          <p:cNvPr id="2" name="Прямоугольник 1"/>
          <p:cNvSpPr/>
          <p:nvPr/>
        </p:nvSpPr>
        <p:spPr>
          <a:xfrm>
            <a:off x="898775" y="1193884"/>
            <a:ext cx="3493834" cy="276999"/>
          </a:xfrm>
          <a:prstGeom prst="rect">
            <a:avLst/>
          </a:prstGeom>
        </p:spPr>
        <p:txBody>
          <a:bodyPr wrap="square" lIns="180000" tIns="0" rIns="0" bIns="0">
            <a:spAutoFit/>
          </a:bodyPr>
          <a:lstStyle/>
          <a:p>
            <a:r>
              <a:rPr lang="ru-RU" sz="1800" dirty="0">
                <a:solidFill>
                  <a:prstClr val="black"/>
                </a:solidFill>
                <a:latin typeface="Merriweather"/>
              </a:rPr>
              <a:t>Проблема.</a:t>
            </a:r>
          </a:p>
        </p:txBody>
      </p:sp>
      <p:sp>
        <p:nvSpPr>
          <p:cNvPr id="20" name="Прямоугольник 19"/>
          <p:cNvSpPr/>
          <p:nvPr/>
        </p:nvSpPr>
        <p:spPr>
          <a:xfrm>
            <a:off x="901531" y="2129245"/>
            <a:ext cx="3491083" cy="276999"/>
          </a:xfrm>
          <a:prstGeom prst="rect">
            <a:avLst/>
          </a:prstGeom>
        </p:spPr>
        <p:txBody>
          <a:bodyPr wrap="square" lIns="180000" tIns="0" rIns="0" bIns="0">
            <a:spAutoFit/>
          </a:bodyPr>
          <a:lstStyle/>
          <a:p>
            <a:r>
              <a:rPr lang="ru-RU" sz="1800" dirty="0">
                <a:solidFill>
                  <a:prstClr val="black"/>
                </a:solidFill>
                <a:latin typeface="Merriweather"/>
              </a:rPr>
              <a:t>Планирование.</a:t>
            </a:r>
          </a:p>
        </p:txBody>
      </p:sp>
      <p:sp>
        <p:nvSpPr>
          <p:cNvPr id="21" name="Прямоугольник 20"/>
          <p:cNvSpPr/>
          <p:nvPr/>
        </p:nvSpPr>
        <p:spPr>
          <a:xfrm>
            <a:off x="891270" y="3061086"/>
            <a:ext cx="3501344" cy="276999"/>
          </a:xfrm>
          <a:prstGeom prst="rect">
            <a:avLst/>
          </a:prstGeom>
        </p:spPr>
        <p:txBody>
          <a:bodyPr wrap="square" lIns="180000" tIns="0" rIns="0" bIns="0">
            <a:spAutoFit/>
          </a:bodyPr>
          <a:lstStyle/>
          <a:p>
            <a:r>
              <a:rPr lang="ru-RU" sz="1800" dirty="0">
                <a:solidFill>
                  <a:prstClr val="black"/>
                </a:solidFill>
                <a:latin typeface="Merriweather"/>
              </a:rPr>
              <a:t>Поиск информации.</a:t>
            </a:r>
          </a:p>
        </p:txBody>
      </p:sp>
      <p:sp>
        <p:nvSpPr>
          <p:cNvPr id="22" name="Прямоугольник 21"/>
          <p:cNvSpPr/>
          <p:nvPr/>
        </p:nvSpPr>
        <p:spPr>
          <a:xfrm>
            <a:off x="898776" y="3847428"/>
            <a:ext cx="3493837" cy="553998"/>
          </a:xfrm>
          <a:prstGeom prst="rect">
            <a:avLst/>
          </a:prstGeom>
        </p:spPr>
        <p:txBody>
          <a:bodyPr wrap="square" lIns="180000" tIns="0" rIns="0" bIns="0">
            <a:spAutoFit/>
          </a:bodyPr>
          <a:lstStyle/>
          <a:p>
            <a:r>
              <a:rPr lang="ru-RU" sz="1800" dirty="0">
                <a:solidFill>
                  <a:prstClr val="black"/>
                </a:solidFill>
                <a:latin typeface="Merriweather"/>
              </a:rPr>
              <a:t>Продукт (создание продукта)</a:t>
            </a:r>
            <a:r>
              <a:rPr lang="ru-RU" sz="1800" dirty="0">
                <a:solidFill>
                  <a:prstClr val="black"/>
                </a:solidFill>
              </a:rPr>
              <a:t>.</a:t>
            </a:r>
          </a:p>
        </p:txBody>
      </p:sp>
      <p:sp>
        <p:nvSpPr>
          <p:cNvPr id="23" name="Прямоугольник 22"/>
          <p:cNvSpPr/>
          <p:nvPr/>
        </p:nvSpPr>
        <p:spPr>
          <a:xfrm>
            <a:off x="5291388" y="1065904"/>
            <a:ext cx="3493837" cy="553998"/>
          </a:xfrm>
          <a:prstGeom prst="rect">
            <a:avLst/>
          </a:prstGeom>
        </p:spPr>
        <p:txBody>
          <a:bodyPr wrap="square" lIns="180000" tIns="0" rIns="0" bIns="0">
            <a:spAutoFit/>
          </a:bodyPr>
          <a:lstStyle/>
          <a:p>
            <a:r>
              <a:rPr lang="ru-RU" sz="1800" dirty="0">
                <a:solidFill>
                  <a:prstClr val="black"/>
                </a:solidFill>
                <a:latin typeface="Merriweather"/>
              </a:rPr>
              <a:t>Презентация проектного продукта.</a:t>
            </a:r>
          </a:p>
        </p:txBody>
      </p:sp>
      <p:sp>
        <p:nvSpPr>
          <p:cNvPr id="19" name="Овал 18"/>
          <p:cNvSpPr/>
          <p:nvPr/>
        </p:nvSpPr>
        <p:spPr>
          <a:xfrm>
            <a:off x="358775" y="106590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800" dirty="0">
                <a:solidFill>
                  <a:prstClr val="white"/>
                </a:solidFill>
                <a:latin typeface="Merriweather"/>
              </a:rPr>
              <a:t>1</a:t>
            </a:r>
          </a:p>
        </p:txBody>
      </p:sp>
      <p:sp>
        <p:nvSpPr>
          <p:cNvPr id="24" name="Овал 23"/>
          <p:cNvSpPr/>
          <p:nvPr/>
        </p:nvSpPr>
        <p:spPr>
          <a:xfrm>
            <a:off x="358775" y="1997745"/>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800" dirty="0">
                <a:solidFill>
                  <a:prstClr val="white"/>
                </a:solidFill>
                <a:latin typeface="Merriweather"/>
              </a:rPr>
              <a:t>2</a:t>
            </a:r>
          </a:p>
        </p:txBody>
      </p:sp>
      <p:sp>
        <p:nvSpPr>
          <p:cNvPr id="28" name="Овал 27"/>
          <p:cNvSpPr/>
          <p:nvPr/>
        </p:nvSpPr>
        <p:spPr>
          <a:xfrm>
            <a:off x="358775" y="2929586"/>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800" dirty="0">
                <a:solidFill>
                  <a:prstClr val="white"/>
                </a:solidFill>
                <a:latin typeface="Merriweather"/>
              </a:rPr>
              <a:t>3</a:t>
            </a:r>
          </a:p>
        </p:txBody>
      </p:sp>
      <p:sp>
        <p:nvSpPr>
          <p:cNvPr id="29" name="Овал 28"/>
          <p:cNvSpPr/>
          <p:nvPr/>
        </p:nvSpPr>
        <p:spPr>
          <a:xfrm>
            <a:off x="358776" y="3861426"/>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800" dirty="0">
                <a:solidFill>
                  <a:prstClr val="white"/>
                </a:solidFill>
                <a:latin typeface="Merriweather"/>
              </a:rPr>
              <a:t>4</a:t>
            </a:r>
          </a:p>
        </p:txBody>
      </p:sp>
      <p:sp>
        <p:nvSpPr>
          <p:cNvPr id="30" name="Овал 29"/>
          <p:cNvSpPr/>
          <p:nvPr/>
        </p:nvSpPr>
        <p:spPr>
          <a:xfrm>
            <a:off x="4751388" y="106238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u-RU" sz="1800" dirty="0">
                <a:solidFill>
                  <a:prstClr val="white"/>
                </a:solidFill>
                <a:latin typeface="Merriweather"/>
              </a:rPr>
              <a:t>5</a:t>
            </a:r>
          </a:p>
        </p:txBody>
      </p:sp>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1730209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87468"/>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Типы проектов по доминирующей деятельности</a:t>
            </a:r>
          </a:p>
        </p:txBody>
      </p:sp>
      <p:sp>
        <p:nvSpPr>
          <p:cNvPr id="22" name="Прямоугольник 21"/>
          <p:cNvSpPr/>
          <p:nvPr/>
        </p:nvSpPr>
        <p:spPr>
          <a:xfrm>
            <a:off x="4751387" y="1198425"/>
            <a:ext cx="4033837" cy="276999"/>
          </a:xfrm>
          <a:prstGeom prst="rect">
            <a:avLst/>
          </a:prstGeom>
        </p:spPr>
        <p:txBody>
          <a:bodyPr wrap="square" lIns="0" tIns="0" rIns="0" bIns="0">
            <a:spAutoFit/>
          </a:bodyPr>
          <a:lstStyle/>
          <a:p>
            <a:r>
              <a:rPr lang="ru-RU" sz="1800" dirty="0">
                <a:solidFill>
                  <a:prstClr val="black"/>
                </a:solidFill>
                <a:latin typeface="Merriweather" pitchFamily="2" charset="-52"/>
              </a:rPr>
              <a:t>Информационные</a:t>
            </a:r>
          </a:p>
        </p:txBody>
      </p:sp>
      <p:sp>
        <p:nvSpPr>
          <p:cNvPr id="23" name="Прямоугольник 22"/>
          <p:cNvSpPr/>
          <p:nvPr/>
        </p:nvSpPr>
        <p:spPr>
          <a:xfrm>
            <a:off x="4751388" y="2472813"/>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Прикладные</a:t>
            </a: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7" y="1198426"/>
            <a:ext cx="4033839" cy="1028614"/>
            <a:chOff x="358774" y="1064742"/>
            <a:chExt cx="4033839" cy="1028614"/>
          </a:xfrm>
        </p:grpSpPr>
        <p:sp>
          <p:nvSpPr>
            <p:cNvPr id="2" name="Прямоугольник 1"/>
            <p:cNvSpPr/>
            <p:nvPr/>
          </p:nvSpPr>
          <p:spPr>
            <a:xfrm>
              <a:off x="358777" y="1064742"/>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Исследовательские</a:t>
              </a:r>
              <a:endParaRPr lang="ru-RU" sz="1400" dirty="0">
                <a:solidFill>
                  <a:prstClr val="black"/>
                </a:solidFill>
              </a:endParaRPr>
            </a:p>
          </p:txBody>
        </p:sp>
        <p:sp>
          <p:nvSpPr>
            <p:cNvPr id="28" name="Прямоугольник 27"/>
            <p:cNvSpPr/>
            <p:nvPr/>
          </p:nvSpPr>
          <p:spPr>
            <a:xfrm>
              <a:off x="358774" y="1447025"/>
              <a:ext cx="4033839" cy="646331"/>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Получение научного знания, обладающего признаками новизны, теоретической и практической значимости.</a:t>
              </a:r>
            </a:p>
          </p:txBody>
        </p:sp>
      </p:grpSp>
      <p:grpSp>
        <p:nvGrpSpPr>
          <p:cNvPr id="4" name="Группа 3"/>
          <p:cNvGrpSpPr/>
          <p:nvPr/>
        </p:nvGrpSpPr>
        <p:grpSpPr>
          <a:xfrm>
            <a:off x="358780" y="2472813"/>
            <a:ext cx="4033836" cy="857573"/>
            <a:chOff x="358777" y="2505758"/>
            <a:chExt cx="4033836" cy="857573"/>
          </a:xfrm>
        </p:grpSpPr>
        <p:sp>
          <p:nvSpPr>
            <p:cNvPr id="20" name="Прямоугольник 19"/>
            <p:cNvSpPr/>
            <p:nvPr/>
          </p:nvSpPr>
          <p:spPr>
            <a:xfrm>
              <a:off x="358777" y="2505758"/>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Творческие</a:t>
              </a:r>
              <a:endParaRPr lang="ru-RU" sz="1400" dirty="0">
                <a:solidFill>
                  <a:prstClr val="black"/>
                </a:solidFill>
                <a:latin typeface="Merriweather" pitchFamily="2" charset="-52"/>
              </a:endParaRPr>
            </a:p>
          </p:txBody>
        </p:sp>
        <p:sp>
          <p:nvSpPr>
            <p:cNvPr id="30" name="Прямоугольник 29"/>
            <p:cNvSpPr/>
            <p:nvPr/>
          </p:nvSpPr>
          <p:spPr>
            <a:xfrm>
              <a:off x="358777" y="2932444"/>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Получение творческого продукта (газета, сочинение, альманах, экспедиция).</a:t>
              </a:r>
            </a:p>
          </p:txBody>
        </p:sp>
      </p:grpSp>
      <p:grpSp>
        <p:nvGrpSpPr>
          <p:cNvPr id="6" name="Группа 5"/>
          <p:cNvGrpSpPr/>
          <p:nvPr/>
        </p:nvGrpSpPr>
        <p:grpSpPr>
          <a:xfrm>
            <a:off x="358777" y="3735175"/>
            <a:ext cx="4033836" cy="803645"/>
            <a:chOff x="358777" y="3735175"/>
            <a:chExt cx="4033836" cy="803645"/>
          </a:xfrm>
        </p:grpSpPr>
        <p:sp>
          <p:nvSpPr>
            <p:cNvPr id="21" name="Прямоугольник 20"/>
            <p:cNvSpPr/>
            <p:nvPr/>
          </p:nvSpPr>
          <p:spPr>
            <a:xfrm>
              <a:off x="358777" y="3735175"/>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Игровые, ролевые</a:t>
              </a:r>
            </a:p>
          </p:txBody>
        </p:sp>
        <p:sp>
          <p:nvSpPr>
            <p:cNvPr id="31" name="Прямоугольник 30"/>
            <p:cNvSpPr/>
            <p:nvPr/>
          </p:nvSpPr>
          <p:spPr>
            <a:xfrm>
              <a:off x="358777" y="4107933"/>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Проектанты получают роли литературных героев, а результат проекта лишь </a:t>
              </a:r>
              <a:r>
                <a:rPr lang="ru-RU" sz="1400" dirty="0" smtClean="0">
                  <a:solidFill>
                    <a:prstClr val="black"/>
                  </a:solidFill>
                  <a:latin typeface="Roboto" pitchFamily="2" charset="0"/>
                  <a:ea typeface="Roboto" pitchFamily="2" charset="0"/>
                  <a:cs typeface="Roboto" pitchFamily="2" charset="0"/>
                </a:rPr>
                <a:t>намечается.</a:t>
              </a:r>
              <a:endParaRPr lang="ru-RU" sz="1400" dirty="0">
                <a:solidFill>
                  <a:prstClr val="black"/>
                </a:solidFill>
                <a:latin typeface="Roboto" pitchFamily="2" charset="0"/>
                <a:ea typeface="Roboto" pitchFamily="2" charset="0"/>
                <a:cs typeface="Roboto" pitchFamily="2" charset="0"/>
              </a:endParaRPr>
            </a:p>
          </p:txBody>
        </p:sp>
      </p:grpSp>
      <p:sp>
        <p:nvSpPr>
          <p:cNvPr id="32" name="Прямоугольник 31"/>
          <p:cNvSpPr/>
          <p:nvPr/>
        </p:nvSpPr>
        <p:spPr>
          <a:xfrm>
            <a:off x="4751389" y="1580709"/>
            <a:ext cx="4033836" cy="646331"/>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Сбор информации о каком-либо объекте с целью ее анализа, обобщения и представления в виде публикации в СМИ.</a:t>
            </a:r>
          </a:p>
        </p:txBody>
      </p:sp>
      <p:sp>
        <p:nvSpPr>
          <p:cNvPr id="33" name="Прямоугольник 32"/>
          <p:cNvSpPr/>
          <p:nvPr/>
        </p:nvSpPr>
        <p:spPr>
          <a:xfrm>
            <a:off x="4751387" y="2899498"/>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Получение результата, ориентированного на социальные интересы самих участников.</a:t>
            </a:r>
          </a:p>
        </p:txBody>
      </p:sp>
    </p:spTree>
    <p:extLst>
      <p:ext uri="{BB962C8B-B14F-4D97-AF65-F5344CB8AC3E}">
        <p14:creationId xmlns:p14="http://schemas.microsoft.com/office/powerpoint/2010/main" val="31522324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87468"/>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Типы проектов по предметному содержанию</a:t>
            </a:r>
          </a:p>
        </p:txBody>
      </p:sp>
      <p:sp>
        <p:nvSpPr>
          <p:cNvPr id="22" name="Прямоугольник 21"/>
          <p:cNvSpPr/>
          <p:nvPr/>
        </p:nvSpPr>
        <p:spPr>
          <a:xfrm>
            <a:off x="4751388" y="1796151"/>
            <a:ext cx="4033837" cy="276999"/>
          </a:xfrm>
          <a:prstGeom prst="rect">
            <a:avLst/>
          </a:prstGeom>
        </p:spPr>
        <p:txBody>
          <a:bodyPr wrap="square" lIns="0" tIns="0" rIns="0" bIns="0">
            <a:spAutoFit/>
          </a:bodyPr>
          <a:lstStyle/>
          <a:p>
            <a:r>
              <a:rPr lang="ru-RU" sz="1800" dirty="0" err="1">
                <a:solidFill>
                  <a:prstClr val="black"/>
                </a:solidFill>
                <a:latin typeface="Merriweather" pitchFamily="2" charset="-52"/>
              </a:rPr>
              <a:t>Межпредметные</a:t>
            </a:r>
            <a:r>
              <a:rPr lang="ru-RU" sz="1800" dirty="0">
                <a:solidFill>
                  <a:prstClr val="black"/>
                </a:solidFill>
                <a:latin typeface="Merriweather" pitchFamily="2" charset="-52"/>
              </a:rPr>
              <a:t> проекты</a:t>
            </a: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4" y="1796152"/>
            <a:ext cx="4033839" cy="813170"/>
            <a:chOff x="358774" y="1064742"/>
            <a:chExt cx="4033839" cy="813170"/>
          </a:xfrm>
        </p:grpSpPr>
        <p:sp>
          <p:nvSpPr>
            <p:cNvPr id="2" name="Прямоугольник 1"/>
            <p:cNvSpPr/>
            <p:nvPr/>
          </p:nvSpPr>
          <p:spPr>
            <a:xfrm>
              <a:off x="358777" y="1064742"/>
              <a:ext cx="3424238" cy="276999"/>
            </a:xfrm>
            <a:prstGeom prst="rect">
              <a:avLst/>
            </a:prstGeom>
          </p:spPr>
          <p:txBody>
            <a:bodyPr wrap="square" lIns="0" tIns="0" rIns="0" bIns="0">
              <a:spAutoFit/>
            </a:bodyPr>
            <a:lstStyle/>
            <a:p>
              <a:r>
                <a:rPr lang="ru-RU" sz="1800" dirty="0" err="1">
                  <a:solidFill>
                    <a:prstClr val="black"/>
                  </a:solidFill>
                  <a:latin typeface="Merriweather" pitchFamily="2" charset="-52"/>
                </a:rPr>
                <a:t>Монопроекты</a:t>
              </a:r>
              <a:endParaRPr lang="ru-RU" sz="1400" dirty="0">
                <a:solidFill>
                  <a:prstClr val="black"/>
                </a:solidFill>
              </a:endParaRPr>
            </a:p>
          </p:txBody>
        </p:sp>
        <p:sp>
          <p:nvSpPr>
            <p:cNvPr id="28" name="Прямоугольник 27"/>
            <p:cNvSpPr/>
            <p:nvPr/>
          </p:nvSpPr>
          <p:spPr>
            <a:xfrm>
              <a:off x="358774" y="1447025"/>
              <a:ext cx="4033839"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Разрабатываются в рамках одного предмета с выбором наиболее сложных разделов.</a:t>
              </a:r>
            </a:p>
          </p:txBody>
        </p:sp>
      </p:grpSp>
      <p:sp>
        <p:nvSpPr>
          <p:cNvPr id="32" name="Прямоугольник 31"/>
          <p:cNvSpPr/>
          <p:nvPr/>
        </p:nvSpPr>
        <p:spPr>
          <a:xfrm>
            <a:off x="4751389" y="2178435"/>
            <a:ext cx="4033836" cy="215444"/>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Затрагивают два-три предмета.</a:t>
            </a:r>
          </a:p>
        </p:txBody>
      </p:sp>
    </p:spTree>
    <p:extLst>
      <p:ext uri="{BB962C8B-B14F-4D97-AF65-F5344CB8AC3E}">
        <p14:creationId xmlns:p14="http://schemas.microsoft.com/office/powerpoint/2010/main" val="753866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81599"/>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3" name="Группа 2"/>
          <p:cNvGrpSpPr/>
          <p:nvPr/>
        </p:nvGrpSpPr>
        <p:grpSpPr>
          <a:xfrm>
            <a:off x="358775" y="345847"/>
            <a:ext cx="6910127" cy="2853235"/>
            <a:chOff x="-609602" y="-772802"/>
            <a:chExt cx="6910127" cy="2853235"/>
          </a:xfrm>
        </p:grpSpPr>
        <p:sp>
          <p:nvSpPr>
            <p:cNvPr id="12" name="TextBox 11"/>
            <p:cNvSpPr txBox="1"/>
            <p:nvPr/>
          </p:nvSpPr>
          <p:spPr>
            <a:xfrm>
              <a:off x="-609602" y="-772802"/>
              <a:ext cx="6910127" cy="984885"/>
            </a:xfrm>
            <a:prstGeom prst="rect">
              <a:avLst/>
            </a:prstGeom>
            <a:noFill/>
          </p:spPr>
          <p:txBody>
            <a:bodyPr wrap="square" lIns="0" tIns="0" rIns="0" bIns="0" rtlCol="0">
              <a:spAutoFit/>
            </a:bodyPr>
            <a:lstStyle/>
            <a:p>
              <a:r>
                <a:rPr lang="ru-RU" sz="3200" b="1" kern="2400" spc="-50" dirty="0" err="1">
                  <a:solidFill>
                    <a:srgbClr val="F2DE00"/>
                  </a:solidFill>
                  <a:latin typeface="+mj-lt"/>
                </a:rPr>
                <a:t>Метапредметные</a:t>
              </a:r>
              <a:r>
                <a:rPr lang="ru-RU" sz="3200" b="1" kern="2400" spc="-50" dirty="0">
                  <a:solidFill>
                    <a:srgbClr val="F2DE00"/>
                  </a:solidFill>
                  <a:latin typeface="+mj-lt"/>
                </a:rPr>
                <a:t> </a:t>
              </a:r>
              <a:r>
                <a:rPr lang="ru-RU" sz="3200" b="1" kern="2400" spc="-50" dirty="0" smtClean="0">
                  <a:solidFill>
                    <a:srgbClr val="F2DE00"/>
                  </a:solidFill>
                  <a:latin typeface="+mj-lt"/>
                </a:rPr>
                <a:t>компетенции—</a:t>
              </a:r>
              <a:endParaRPr lang="ru-RU" sz="3200" b="1" kern="2400" spc="-50" dirty="0">
                <a:solidFill>
                  <a:srgbClr val="F2DE00"/>
                </a:solidFill>
                <a:latin typeface="+mj-lt"/>
              </a:endParaRPr>
            </a:p>
          </p:txBody>
        </p:sp>
        <p:sp>
          <p:nvSpPr>
            <p:cNvPr id="30" name="TextBox 29"/>
            <p:cNvSpPr txBox="1"/>
            <p:nvPr/>
          </p:nvSpPr>
          <p:spPr>
            <a:xfrm>
              <a:off x="-609602" y="464606"/>
              <a:ext cx="5868988" cy="1615827"/>
            </a:xfrm>
            <a:prstGeom prst="rect">
              <a:avLst/>
            </a:prstGeom>
            <a:noFill/>
          </p:spPr>
          <p:txBody>
            <a:bodyPr wrap="square" lIns="0" tIns="0" rIns="0" bIns="0" rtlCol="0">
              <a:spAutoFit/>
            </a:bodyPr>
            <a:lstStyle/>
            <a:p>
              <a:pPr>
                <a:lnSpc>
                  <a:spcPct val="125000"/>
                </a:lnSpc>
              </a:pPr>
              <a:r>
                <a:rPr lang="ru-RU" sz="1400" kern="2400" dirty="0">
                  <a:solidFill>
                    <a:schemeClr val="bg1"/>
                  </a:solidFill>
                </a:rPr>
                <a:t>это овладение основными универсальными учебными действиями: регулятивными, коммуникативными, познавательными; способами деятельности,  применяемыми как в рамках образовательного процесса, так и при решении проблем в реальных жизненных ситуациях, освоенные обучающимися на базе одного, нескольких или всех учебных </a:t>
              </a:r>
              <a:r>
                <a:rPr lang="ru-RU" sz="1400" kern="2400" dirty="0" smtClean="0">
                  <a:solidFill>
                    <a:schemeClr val="bg1"/>
                  </a:solidFill>
                </a:rPr>
                <a:t>предметов.</a:t>
              </a:r>
              <a:endParaRPr lang="ru-RU" sz="1400" kern="2400" dirty="0">
                <a:solidFill>
                  <a:schemeClr val="bg1"/>
                </a:solidFill>
              </a:endParaRPr>
            </a:p>
          </p:txBody>
        </p:sp>
      </p:grpSp>
    </p:spTree>
    <p:extLst>
      <p:ext uri="{BB962C8B-B14F-4D97-AF65-F5344CB8AC3E}">
        <p14:creationId xmlns:p14="http://schemas.microsoft.com/office/powerpoint/2010/main" val="3450131014"/>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87468"/>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Типы проектов по характеру контактов между участниками</a:t>
            </a:r>
          </a:p>
        </p:txBody>
      </p:sp>
      <p:sp>
        <p:nvSpPr>
          <p:cNvPr id="22" name="Прямоугольник 21"/>
          <p:cNvSpPr/>
          <p:nvPr/>
        </p:nvSpPr>
        <p:spPr>
          <a:xfrm>
            <a:off x="4751387" y="1329580"/>
            <a:ext cx="4033837" cy="276999"/>
          </a:xfrm>
          <a:prstGeom prst="rect">
            <a:avLst/>
          </a:prstGeom>
        </p:spPr>
        <p:txBody>
          <a:bodyPr wrap="square" lIns="0" tIns="0" rIns="0" bIns="0">
            <a:spAutoFit/>
          </a:bodyPr>
          <a:lstStyle/>
          <a:p>
            <a:r>
              <a:rPr lang="ru-RU" sz="1800" dirty="0">
                <a:solidFill>
                  <a:prstClr val="black"/>
                </a:solidFill>
                <a:latin typeface="Merriweather" pitchFamily="2" charset="-52"/>
              </a:rPr>
              <a:t>Межрегиональные</a:t>
            </a:r>
          </a:p>
        </p:txBody>
      </p:sp>
      <p:sp>
        <p:nvSpPr>
          <p:cNvPr id="23" name="Прямоугольник 22"/>
          <p:cNvSpPr/>
          <p:nvPr/>
        </p:nvSpPr>
        <p:spPr>
          <a:xfrm>
            <a:off x="4751389" y="2478651"/>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Международные</a:t>
            </a: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4" y="1329581"/>
            <a:ext cx="4033839" cy="597727"/>
            <a:chOff x="358774" y="1064742"/>
            <a:chExt cx="4033839" cy="597727"/>
          </a:xfrm>
        </p:grpSpPr>
        <p:sp>
          <p:nvSpPr>
            <p:cNvPr id="2" name="Прямоугольник 1"/>
            <p:cNvSpPr/>
            <p:nvPr/>
          </p:nvSpPr>
          <p:spPr>
            <a:xfrm>
              <a:off x="358777" y="1064742"/>
              <a:ext cx="3424238" cy="276999"/>
            </a:xfrm>
            <a:prstGeom prst="rect">
              <a:avLst/>
            </a:prstGeom>
          </p:spPr>
          <p:txBody>
            <a:bodyPr wrap="square" lIns="0" tIns="0" rIns="0" bIns="0">
              <a:spAutoFit/>
            </a:bodyPr>
            <a:lstStyle/>
            <a:p>
              <a:r>
                <a:rPr lang="ru-RU" sz="1800" dirty="0" err="1">
                  <a:solidFill>
                    <a:prstClr val="black"/>
                  </a:solidFill>
                  <a:latin typeface="Merriweather" pitchFamily="2" charset="-52"/>
                </a:rPr>
                <a:t>Внутриклассные</a:t>
              </a:r>
              <a:endParaRPr lang="ru-RU" sz="1400" dirty="0">
                <a:solidFill>
                  <a:prstClr val="black"/>
                </a:solidFill>
              </a:endParaRPr>
            </a:p>
          </p:txBody>
        </p:sp>
        <p:sp>
          <p:nvSpPr>
            <p:cNvPr id="28" name="Прямоугольник 27"/>
            <p:cNvSpPr/>
            <p:nvPr/>
          </p:nvSpPr>
          <p:spPr>
            <a:xfrm>
              <a:off x="358774" y="1447025"/>
              <a:ext cx="4033839" cy="215444"/>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Задействованы учащиеся одного класса.</a:t>
              </a:r>
            </a:p>
          </p:txBody>
        </p:sp>
      </p:grpSp>
      <p:grpSp>
        <p:nvGrpSpPr>
          <p:cNvPr id="4" name="Группа 3"/>
          <p:cNvGrpSpPr/>
          <p:nvPr/>
        </p:nvGrpSpPr>
        <p:grpSpPr>
          <a:xfrm>
            <a:off x="358780" y="2472813"/>
            <a:ext cx="4033836" cy="857573"/>
            <a:chOff x="358777" y="2505758"/>
            <a:chExt cx="4033836" cy="857573"/>
          </a:xfrm>
        </p:grpSpPr>
        <p:sp>
          <p:nvSpPr>
            <p:cNvPr id="20" name="Прямоугольник 19"/>
            <p:cNvSpPr/>
            <p:nvPr/>
          </p:nvSpPr>
          <p:spPr>
            <a:xfrm>
              <a:off x="358777" y="2505758"/>
              <a:ext cx="3424238" cy="276999"/>
            </a:xfrm>
            <a:prstGeom prst="rect">
              <a:avLst/>
            </a:prstGeom>
          </p:spPr>
          <p:txBody>
            <a:bodyPr wrap="square" lIns="0" tIns="0" rIns="0" bIns="0">
              <a:spAutoFit/>
            </a:bodyPr>
            <a:lstStyle/>
            <a:p>
              <a:r>
                <a:rPr lang="ru-RU" sz="1800" dirty="0" err="1">
                  <a:solidFill>
                    <a:prstClr val="black"/>
                  </a:solidFill>
                  <a:latin typeface="Merriweather" pitchFamily="2" charset="-52"/>
                </a:rPr>
                <a:t>Внутришкольные</a:t>
              </a:r>
              <a:endParaRPr lang="ru-RU" sz="1400" dirty="0">
                <a:solidFill>
                  <a:prstClr val="black"/>
                </a:solidFill>
                <a:latin typeface="Merriweather" pitchFamily="2" charset="-52"/>
              </a:endParaRPr>
            </a:p>
          </p:txBody>
        </p:sp>
        <p:sp>
          <p:nvSpPr>
            <p:cNvPr id="30" name="Прямоугольник 29"/>
            <p:cNvSpPr/>
            <p:nvPr/>
          </p:nvSpPr>
          <p:spPr>
            <a:xfrm>
              <a:off x="358777" y="2932444"/>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Задействованы учащиеся одного учреждения образования.</a:t>
              </a:r>
            </a:p>
          </p:txBody>
        </p:sp>
      </p:grpSp>
      <p:grpSp>
        <p:nvGrpSpPr>
          <p:cNvPr id="6" name="Группа 5"/>
          <p:cNvGrpSpPr/>
          <p:nvPr/>
        </p:nvGrpSpPr>
        <p:grpSpPr>
          <a:xfrm>
            <a:off x="358777" y="3735175"/>
            <a:ext cx="4033836" cy="803645"/>
            <a:chOff x="358777" y="3735175"/>
            <a:chExt cx="4033836" cy="803645"/>
          </a:xfrm>
        </p:grpSpPr>
        <p:sp>
          <p:nvSpPr>
            <p:cNvPr id="21" name="Прямоугольник 20"/>
            <p:cNvSpPr/>
            <p:nvPr/>
          </p:nvSpPr>
          <p:spPr>
            <a:xfrm>
              <a:off x="358777" y="3735175"/>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Региональные</a:t>
              </a:r>
            </a:p>
          </p:txBody>
        </p:sp>
        <p:sp>
          <p:nvSpPr>
            <p:cNvPr id="31" name="Прямоугольник 30"/>
            <p:cNvSpPr/>
            <p:nvPr/>
          </p:nvSpPr>
          <p:spPr>
            <a:xfrm>
              <a:off x="358777" y="4107933"/>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Задействованы учащиеся, представляющие один регион.</a:t>
              </a:r>
            </a:p>
          </p:txBody>
        </p:sp>
      </p:grpSp>
      <p:sp>
        <p:nvSpPr>
          <p:cNvPr id="32" name="Прямоугольник 31"/>
          <p:cNvSpPr/>
          <p:nvPr/>
        </p:nvSpPr>
        <p:spPr>
          <a:xfrm>
            <a:off x="4751389" y="1711864"/>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Задействованы учащиеся, представляющие несколько регионов.</a:t>
            </a:r>
          </a:p>
        </p:txBody>
      </p:sp>
      <p:sp>
        <p:nvSpPr>
          <p:cNvPr id="33" name="Прямоугольник 32"/>
          <p:cNvSpPr/>
          <p:nvPr/>
        </p:nvSpPr>
        <p:spPr>
          <a:xfrm>
            <a:off x="4751387" y="2899498"/>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Задействованы учащиеся, представляющие несколько стран.</a:t>
            </a:r>
          </a:p>
        </p:txBody>
      </p:sp>
    </p:spTree>
    <p:extLst>
      <p:ext uri="{BB962C8B-B14F-4D97-AF65-F5344CB8AC3E}">
        <p14:creationId xmlns:p14="http://schemas.microsoft.com/office/powerpoint/2010/main" val="38674745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87468"/>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Типы проектов по количеству участников</a:t>
            </a:r>
          </a:p>
        </p:txBody>
      </p:sp>
      <p:sp>
        <p:nvSpPr>
          <p:cNvPr id="22" name="Прямоугольник 21"/>
          <p:cNvSpPr/>
          <p:nvPr/>
        </p:nvSpPr>
        <p:spPr>
          <a:xfrm>
            <a:off x="4751388" y="1796151"/>
            <a:ext cx="4033837" cy="276999"/>
          </a:xfrm>
          <a:prstGeom prst="rect">
            <a:avLst/>
          </a:prstGeom>
        </p:spPr>
        <p:txBody>
          <a:bodyPr wrap="square" lIns="0" tIns="0" rIns="0" bIns="0">
            <a:spAutoFit/>
          </a:bodyPr>
          <a:lstStyle/>
          <a:p>
            <a:r>
              <a:rPr lang="ru-RU" sz="1800" dirty="0">
                <a:solidFill>
                  <a:prstClr val="black"/>
                </a:solidFill>
                <a:latin typeface="Merriweather" pitchFamily="2" charset="-52"/>
              </a:rPr>
              <a:t>Групповые</a:t>
            </a: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4" y="1796152"/>
            <a:ext cx="4033839" cy="813170"/>
            <a:chOff x="358774" y="1064742"/>
            <a:chExt cx="4033839" cy="813170"/>
          </a:xfrm>
        </p:grpSpPr>
        <p:sp>
          <p:nvSpPr>
            <p:cNvPr id="2" name="Прямоугольник 1"/>
            <p:cNvSpPr/>
            <p:nvPr/>
          </p:nvSpPr>
          <p:spPr>
            <a:xfrm>
              <a:off x="358777" y="1064742"/>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Индивидуальные</a:t>
              </a:r>
              <a:endParaRPr lang="ru-RU" sz="1400" dirty="0">
                <a:solidFill>
                  <a:prstClr val="black"/>
                </a:solidFill>
              </a:endParaRPr>
            </a:p>
          </p:txBody>
        </p:sp>
        <p:sp>
          <p:nvSpPr>
            <p:cNvPr id="28" name="Прямоугольник 27"/>
            <p:cNvSpPr/>
            <p:nvPr/>
          </p:nvSpPr>
          <p:spPr>
            <a:xfrm>
              <a:off x="358774" y="1447025"/>
              <a:ext cx="4033839"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Разработчик проекта является его единственным участником.</a:t>
              </a:r>
            </a:p>
          </p:txBody>
        </p:sp>
      </p:grpSp>
      <p:sp>
        <p:nvSpPr>
          <p:cNvPr id="32" name="Прямоугольник 31"/>
          <p:cNvSpPr/>
          <p:nvPr/>
        </p:nvSpPr>
        <p:spPr>
          <a:xfrm>
            <a:off x="4751389" y="2178435"/>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Проект разрабатывается двумя и более участниками.</a:t>
            </a:r>
          </a:p>
        </p:txBody>
      </p:sp>
    </p:spTree>
    <p:extLst>
      <p:ext uri="{BB962C8B-B14F-4D97-AF65-F5344CB8AC3E}">
        <p14:creationId xmlns:p14="http://schemas.microsoft.com/office/powerpoint/2010/main" val="3006962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777" y="387468"/>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Типы проектов по продолжительности</a:t>
            </a:r>
          </a:p>
        </p:txBody>
      </p:sp>
      <p:sp>
        <p:nvSpPr>
          <p:cNvPr id="22" name="Прямоугольник 21"/>
          <p:cNvSpPr/>
          <p:nvPr/>
        </p:nvSpPr>
        <p:spPr>
          <a:xfrm>
            <a:off x="4751389" y="1792078"/>
            <a:ext cx="4033837" cy="276999"/>
          </a:xfrm>
          <a:prstGeom prst="rect">
            <a:avLst/>
          </a:prstGeom>
        </p:spPr>
        <p:txBody>
          <a:bodyPr wrap="square" lIns="0" tIns="0" rIns="0" bIns="0">
            <a:spAutoFit/>
          </a:bodyPr>
          <a:lstStyle/>
          <a:p>
            <a:r>
              <a:rPr lang="ru-RU" sz="1800" dirty="0" smtClean="0">
                <a:solidFill>
                  <a:prstClr val="black"/>
                </a:solidFill>
                <a:latin typeface="Merriweather" pitchFamily="2" charset="-52"/>
              </a:rPr>
              <a:t>Краткосрочные</a:t>
            </a:r>
            <a:endParaRPr lang="ru-RU" sz="1800" dirty="0">
              <a:solidFill>
                <a:prstClr val="black"/>
              </a:solidFill>
              <a:latin typeface="Merriweather" pitchFamily="2" charset="-52"/>
            </a:endParaRP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5" name="Группа 4"/>
          <p:cNvGrpSpPr/>
          <p:nvPr/>
        </p:nvGrpSpPr>
        <p:grpSpPr>
          <a:xfrm>
            <a:off x="358774" y="1796152"/>
            <a:ext cx="4033839" cy="813170"/>
            <a:chOff x="358774" y="1064742"/>
            <a:chExt cx="4033839" cy="813170"/>
          </a:xfrm>
        </p:grpSpPr>
        <p:sp>
          <p:nvSpPr>
            <p:cNvPr id="2" name="Прямоугольник 1"/>
            <p:cNvSpPr/>
            <p:nvPr/>
          </p:nvSpPr>
          <p:spPr>
            <a:xfrm>
              <a:off x="358777" y="1064742"/>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Мини-проекты</a:t>
              </a:r>
              <a:endParaRPr lang="ru-RU" sz="1400" dirty="0">
                <a:solidFill>
                  <a:prstClr val="black"/>
                </a:solidFill>
              </a:endParaRPr>
            </a:p>
          </p:txBody>
        </p:sp>
        <p:sp>
          <p:nvSpPr>
            <p:cNvPr id="28" name="Прямоугольник 27"/>
            <p:cNvSpPr/>
            <p:nvPr/>
          </p:nvSpPr>
          <p:spPr>
            <a:xfrm>
              <a:off x="358774" y="1447025"/>
              <a:ext cx="4033839"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Укладываются в один урок, являясь его фрагментом.</a:t>
              </a:r>
            </a:p>
          </p:txBody>
        </p:sp>
      </p:grpSp>
      <p:sp>
        <p:nvSpPr>
          <p:cNvPr id="32" name="Прямоугольник 31"/>
          <p:cNvSpPr/>
          <p:nvPr/>
        </p:nvSpPr>
        <p:spPr>
          <a:xfrm>
            <a:off x="4751389" y="2178435"/>
            <a:ext cx="4033836" cy="215444"/>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Вкладываются в четыре-шесть уроков.</a:t>
            </a:r>
          </a:p>
        </p:txBody>
      </p:sp>
      <p:sp>
        <p:nvSpPr>
          <p:cNvPr id="13" name="Прямоугольник 12"/>
          <p:cNvSpPr/>
          <p:nvPr/>
        </p:nvSpPr>
        <p:spPr>
          <a:xfrm>
            <a:off x="2886870" y="2992228"/>
            <a:ext cx="4033837" cy="276999"/>
          </a:xfrm>
          <a:prstGeom prst="rect">
            <a:avLst/>
          </a:prstGeom>
        </p:spPr>
        <p:txBody>
          <a:bodyPr wrap="square" lIns="0" tIns="0" rIns="0" bIns="0">
            <a:spAutoFit/>
          </a:bodyPr>
          <a:lstStyle/>
          <a:p>
            <a:r>
              <a:rPr lang="ru-RU" sz="1800" dirty="0">
                <a:solidFill>
                  <a:prstClr val="black"/>
                </a:solidFill>
                <a:latin typeface="Merriweather" pitchFamily="2" charset="-52"/>
              </a:rPr>
              <a:t>Долгосрочные</a:t>
            </a:r>
          </a:p>
        </p:txBody>
      </p:sp>
      <p:sp>
        <p:nvSpPr>
          <p:cNvPr id="14" name="Прямоугольник 13"/>
          <p:cNvSpPr/>
          <p:nvPr/>
        </p:nvSpPr>
        <p:spPr>
          <a:xfrm>
            <a:off x="2894809" y="3392806"/>
            <a:ext cx="4033836" cy="430887"/>
          </a:xfrm>
          <a:prstGeom prst="rect">
            <a:avLst/>
          </a:prstGeom>
        </p:spPr>
        <p:txBody>
          <a:bodyPr wrap="square" lIns="0" tIns="0" rIns="0" bIns="0">
            <a:spAutoFit/>
          </a:bodyPr>
          <a:lstStyle/>
          <a:p>
            <a:r>
              <a:rPr lang="ru-RU" sz="1400" dirty="0">
                <a:solidFill>
                  <a:prstClr val="black"/>
                </a:solidFill>
                <a:latin typeface="Roboto" pitchFamily="2" charset="0"/>
                <a:ea typeface="Roboto" pitchFamily="2" charset="0"/>
                <a:cs typeface="Roboto" pitchFamily="2" charset="0"/>
              </a:rPr>
              <a:t>Реализуются в течение месяца или нескольких месяцев.</a:t>
            </a:r>
          </a:p>
        </p:txBody>
      </p:sp>
    </p:spTree>
    <p:extLst>
      <p:ext uri="{BB962C8B-B14F-4D97-AF65-F5344CB8AC3E}">
        <p14:creationId xmlns:p14="http://schemas.microsoft.com/office/powerpoint/2010/main" val="186196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380995"/>
            <a:ext cx="4033839" cy="3645717"/>
            <a:chOff x="358775" y="376238"/>
            <a:chExt cx="4033839" cy="3645717"/>
          </a:xfrm>
        </p:grpSpPr>
        <p:sp>
          <p:nvSpPr>
            <p:cNvPr id="8" name="Прямоугольник 7"/>
            <p:cNvSpPr/>
            <p:nvPr/>
          </p:nvSpPr>
          <p:spPr>
            <a:xfrm>
              <a:off x="358776" y="1005745"/>
              <a:ext cx="4033838" cy="3016210"/>
            </a:xfrm>
            <a:prstGeom prst="rect">
              <a:avLst/>
            </a:prstGeom>
          </p:spPr>
          <p:txBody>
            <a:bodyPr wrap="square" lIns="0" tIns="0" rIns="0" bIns="0">
              <a:spAutoFit/>
            </a:bodyPr>
            <a:lstStyle/>
            <a:p>
              <a:r>
                <a:rPr lang="ru-RU" sz="1400" dirty="0">
                  <a:solidFill>
                    <a:prstClr val="black"/>
                  </a:solidFill>
                </a:rPr>
                <a:t>-     Тема проекта.</a:t>
              </a:r>
            </a:p>
            <a:p>
              <a:pPr marL="285750" indent="-285750">
                <a:buFontTx/>
                <a:buChar char="-"/>
              </a:pPr>
              <a:r>
                <a:rPr lang="ru-RU" sz="1400" dirty="0">
                  <a:solidFill>
                    <a:prstClr val="black"/>
                  </a:solidFill>
                </a:rPr>
                <a:t>Актуальность проблемы.</a:t>
              </a:r>
            </a:p>
            <a:p>
              <a:pPr marL="285750" indent="-285750">
                <a:buFontTx/>
                <a:buChar char="-"/>
              </a:pPr>
              <a:r>
                <a:rPr lang="ru-RU" sz="1400" dirty="0">
                  <a:solidFill>
                    <a:prstClr val="black"/>
                  </a:solidFill>
                </a:rPr>
                <a:t>Объект и предмет проекта.</a:t>
              </a:r>
            </a:p>
            <a:p>
              <a:pPr marL="285750" indent="-285750">
                <a:buFontTx/>
                <a:buChar char="-"/>
              </a:pPr>
              <a:r>
                <a:rPr lang="ru-RU" sz="1400" dirty="0">
                  <a:solidFill>
                    <a:prstClr val="black"/>
                  </a:solidFill>
                </a:rPr>
                <a:t>Цель и задачи проекта.</a:t>
              </a:r>
            </a:p>
            <a:p>
              <a:pPr marL="285750" indent="-285750">
                <a:buFontTx/>
                <a:buChar char="-"/>
              </a:pPr>
              <a:r>
                <a:rPr lang="ru-RU" sz="1400" dirty="0">
                  <a:solidFill>
                    <a:prstClr val="black"/>
                  </a:solidFill>
                </a:rPr>
                <a:t>Гипотеза проекта.</a:t>
              </a:r>
            </a:p>
            <a:p>
              <a:pPr marL="285750" indent="-285750">
                <a:buFontTx/>
                <a:buChar char="-"/>
              </a:pPr>
              <a:r>
                <a:rPr lang="ru-RU" sz="1400" dirty="0">
                  <a:solidFill>
                    <a:prstClr val="black"/>
                  </a:solidFill>
                </a:rPr>
                <a:t>Описание проекта.</a:t>
              </a:r>
            </a:p>
            <a:p>
              <a:pPr marL="285750" indent="-285750">
                <a:buFontTx/>
                <a:buChar char="-"/>
              </a:pPr>
              <a:r>
                <a:rPr lang="ru-RU" sz="1400" dirty="0">
                  <a:solidFill>
                    <a:prstClr val="black"/>
                  </a:solidFill>
                </a:rPr>
                <a:t>Участники.</a:t>
              </a:r>
            </a:p>
            <a:p>
              <a:pPr marL="285750" indent="-285750">
                <a:buFontTx/>
                <a:buChar char="-"/>
              </a:pPr>
              <a:r>
                <a:rPr lang="ru-RU" sz="1400" dirty="0">
                  <a:solidFill>
                    <a:prstClr val="black"/>
                  </a:solidFill>
                </a:rPr>
                <a:t>Целевая группа.</a:t>
              </a:r>
            </a:p>
            <a:p>
              <a:pPr marL="285750" indent="-285750">
                <a:buFontTx/>
                <a:buChar char="-"/>
              </a:pPr>
              <a:r>
                <a:rPr lang="ru-RU" sz="1400" dirty="0">
                  <a:solidFill>
                    <a:prstClr val="black"/>
                  </a:solidFill>
                </a:rPr>
                <a:t>Этапы и календарный план.</a:t>
              </a:r>
            </a:p>
            <a:p>
              <a:pPr marL="285750" indent="-285750">
                <a:buFontTx/>
                <a:buChar char="-"/>
              </a:pPr>
              <a:r>
                <a:rPr lang="ru-RU" sz="1400" dirty="0">
                  <a:solidFill>
                    <a:prstClr val="black"/>
                  </a:solidFill>
                </a:rPr>
                <a:t>Ожидаемые результаты.</a:t>
              </a:r>
            </a:p>
            <a:p>
              <a:pPr marL="285750" indent="-285750">
                <a:buFontTx/>
                <a:buChar char="-"/>
              </a:pPr>
              <a:r>
                <a:rPr lang="ru-RU" sz="1400" dirty="0">
                  <a:solidFill>
                    <a:prstClr val="black"/>
                  </a:solidFill>
                </a:rPr>
                <a:t>Продукт.</a:t>
              </a:r>
            </a:p>
            <a:p>
              <a:pPr marL="285750" indent="-285750">
                <a:buFontTx/>
                <a:buChar char="-"/>
              </a:pPr>
              <a:r>
                <a:rPr lang="ru-RU" sz="1400" dirty="0">
                  <a:solidFill>
                    <a:prstClr val="black"/>
                  </a:solidFill>
                </a:rPr>
                <a:t>Практическая значимость.</a:t>
              </a:r>
            </a:p>
            <a:p>
              <a:pPr marL="285750" indent="-285750">
                <a:buFontTx/>
                <a:buChar char="-"/>
              </a:pPr>
              <a:r>
                <a:rPr lang="ru-RU" sz="1400" dirty="0">
                  <a:solidFill>
                    <a:prstClr val="black"/>
                  </a:solidFill>
                </a:rPr>
                <a:t>Перспективы развития.</a:t>
              </a:r>
            </a:p>
            <a:p>
              <a:pPr marL="285750" indent="-285750">
                <a:buFontTx/>
                <a:buChar char="-"/>
              </a:pPr>
              <a:r>
                <a:rPr lang="ru-RU" sz="1400" dirty="0">
                  <a:solidFill>
                    <a:prstClr val="black"/>
                  </a:solidFill>
                </a:rPr>
                <a:t>Авторы.</a:t>
              </a:r>
            </a:p>
          </p:txBody>
        </p:sp>
        <p:sp>
          <p:nvSpPr>
            <p:cNvPr id="10" name="Прямоугольник 9"/>
            <p:cNvSpPr/>
            <p:nvPr/>
          </p:nvSpPr>
          <p:spPr>
            <a:xfrm>
              <a:off x="358775" y="376238"/>
              <a:ext cx="3218830" cy="369332"/>
            </a:xfrm>
            <a:prstGeom prst="rect">
              <a:avLst/>
            </a:prstGeom>
          </p:spPr>
          <p:txBody>
            <a:bodyPr wrap="none" lIns="0" tIns="0" rIns="0" bIns="0">
              <a:spAutoFit/>
            </a:bodyPr>
            <a:lstStyle/>
            <a:p>
              <a:r>
                <a:rPr lang="ru-RU" sz="2400" dirty="0">
                  <a:solidFill>
                    <a:srgbClr val="5300A6"/>
                  </a:solidFill>
                  <a:latin typeface="Merriweather"/>
                </a:rPr>
                <a:t>Структура проекта:</a:t>
              </a:r>
              <a:endParaRPr lang="ru-RU" sz="2400" dirty="0">
                <a:solidFill>
                  <a:prstClr val="black"/>
                </a:solidFill>
                <a:latin typeface="Merriweather"/>
              </a:endParaRPr>
            </a:p>
          </p:txBody>
        </p:sp>
      </p:grpSp>
    </p:spTree>
    <p:extLst>
      <p:ext uri="{BB962C8B-B14F-4D97-AF65-F5344CB8AC3E}">
        <p14:creationId xmlns:p14="http://schemas.microsoft.com/office/powerpoint/2010/main" val="2739628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1459706"/>
          </a:xfrm>
        </p:spPr>
        <p:txBody>
          <a:bodyPr>
            <a:normAutofit/>
          </a:bodyPr>
          <a:lstStyle/>
          <a:p>
            <a:r>
              <a:rPr lang="ru-RU" sz="2400" dirty="0">
                <a:solidFill>
                  <a:srgbClr val="5300A6"/>
                </a:solidFill>
                <a:latin typeface="Merriweather" panose="00000500000000000000" pitchFamily="2" charset="-52"/>
              </a:rPr>
              <a:t>Что включает в себя понятие «исследовательская </a:t>
            </a:r>
            <a:r>
              <a:rPr lang="en-US" sz="2400" dirty="0">
                <a:solidFill>
                  <a:srgbClr val="5300A6"/>
                </a:solidFill>
                <a:latin typeface="Merriweather" panose="00000500000000000000" pitchFamily="2" charset="-52"/>
              </a:rPr>
              <a:t/>
            </a:r>
            <a:br>
              <a:rPr lang="en-US" sz="2400" dirty="0">
                <a:solidFill>
                  <a:srgbClr val="5300A6"/>
                </a:solidFill>
                <a:latin typeface="Merriweather" panose="00000500000000000000" pitchFamily="2" charset="-52"/>
              </a:rPr>
            </a:br>
            <a:r>
              <a:rPr lang="ru-RU" sz="2400" dirty="0">
                <a:solidFill>
                  <a:srgbClr val="5300A6"/>
                </a:solidFill>
                <a:latin typeface="Merriweather" panose="00000500000000000000" pitchFamily="2" charset="-52"/>
              </a:rPr>
              <a:t>деятельность учащихся»</a:t>
            </a:r>
            <a:r>
              <a:rPr lang="en-US" sz="2400" dirty="0">
                <a:solidFill>
                  <a:srgbClr val="5300A6"/>
                </a:solidFill>
                <a:latin typeface="Merriweather" panose="00000500000000000000" pitchFamily="2" charset="-52"/>
              </a:rPr>
              <a:t>?</a:t>
            </a:r>
            <a:r>
              <a:rPr lang="ru-RU" sz="2400" dirty="0">
                <a:solidFill>
                  <a:srgbClr val="5300A6"/>
                </a:solidFill>
                <a:latin typeface="Merriweather" panose="00000500000000000000" pitchFamily="2" charset="-52"/>
              </a:rPr>
              <a:t/>
            </a:r>
            <a:br>
              <a:rPr lang="ru-RU" sz="2400" dirty="0">
                <a:solidFill>
                  <a:srgbClr val="5300A6"/>
                </a:solidFill>
                <a:latin typeface="Merriweather" panose="00000500000000000000" pitchFamily="2" charset="-52"/>
              </a:rPr>
            </a:br>
            <a:endParaRPr lang="ru-RU" sz="2400" dirty="0">
              <a:solidFill>
                <a:srgbClr val="5300A6"/>
              </a:solidFill>
              <a:latin typeface="Merriweather" panose="00000500000000000000" pitchFamily="2" charset="-52"/>
            </a:endParaRPr>
          </a:p>
        </p:txBody>
      </p:sp>
      <p:sp>
        <p:nvSpPr>
          <p:cNvPr id="3" name="Объект 2"/>
          <p:cNvSpPr>
            <a:spLocks noGrp="1"/>
          </p:cNvSpPr>
          <p:nvPr>
            <p:ph idx="1"/>
          </p:nvPr>
        </p:nvSpPr>
        <p:spPr>
          <a:xfrm>
            <a:off x="628650" y="1304925"/>
            <a:ext cx="7886700" cy="3365897"/>
          </a:xfrm>
        </p:spPr>
        <p:txBody>
          <a:bodyPr/>
          <a:lstStyle/>
          <a:p>
            <a:pPr marL="0" indent="0">
              <a:buNone/>
            </a:pPr>
            <a:endParaRPr lang="en-US" sz="1800" kern="150" dirty="0">
              <a:ea typeface="SimSun" panose="02010600030101010101" pitchFamily="2" charset="-122"/>
              <a:cs typeface="Mangal" panose="02040503050203030202" pitchFamily="18" charset="0"/>
            </a:endParaRPr>
          </a:p>
          <a:p>
            <a:pPr marL="0" indent="0">
              <a:buNone/>
            </a:pPr>
            <a:endParaRPr lang="en-US" sz="1800" kern="150" dirty="0">
              <a:latin typeface="+mj-lt"/>
              <a:ea typeface="SimSun" panose="02010600030101010101" pitchFamily="2" charset="-122"/>
              <a:cs typeface="Mangal" panose="02040503050203030202" pitchFamily="18" charset="0"/>
            </a:endParaRPr>
          </a:p>
          <a:p>
            <a:pPr marL="0" indent="0">
              <a:buNone/>
            </a:pPr>
            <a:r>
              <a:rPr lang="ru-RU" sz="1800" kern="150" dirty="0">
                <a:latin typeface="+mj-lt"/>
                <a:ea typeface="SimSun" panose="02010600030101010101" pitchFamily="2" charset="-122"/>
                <a:cs typeface="Mangal" panose="02040503050203030202" pitchFamily="18" charset="0"/>
              </a:rPr>
              <a:t>Исследовательская деятельность учащихся есть деятельность, связанная с поиском ответа на творческую, исследовательскую задачу с заранее неизвестным решением.</a:t>
            </a:r>
            <a:endParaRPr lang="ru-RU" sz="1800" dirty="0">
              <a:latin typeface="+mj-lt"/>
              <a:ea typeface="Calibri" panose="020F0502020204030204" pitchFamily="34" charset="0"/>
              <a:cs typeface="Times New Roman" panose="02020603050405020304" pitchFamily="18" charset="0"/>
            </a:endParaRPr>
          </a:p>
          <a:p>
            <a:pPr marL="0" indent="0">
              <a:buNone/>
            </a:pP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638239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8" name="TextBox 17"/>
          <p:cNvSpPr txBox="1"/>
          <p:nvPr/>
        </p:nvSpPr>
        <p:spPr>
          <a:xfrm>
            <a:off x="2190749" y="546450"/>
            <a:ext cx="4695825" cy="3240000"/>
          </a:xfrm>
          <a:prstGeom prst="ellipse">
            <a:avLst/>
          </a:prstGeom>
          <a:solidFill>
            <a:srgbClr val="5300A6">
              <a:alpha val="25000"/>
            </a:srgbClr>
          </a:solidFill>
          <a:ln w="15875">
            <a:noFill/>
          </a:ln>
          <a:effectLst/>
        </p:spPr>
        <p:txBody>
          <a:bodyPr wrap="square" lIns="0" tIns="0" rIns="0" bIns="0" rtlCol="0" anchor="ctr" anchorCtr="0">
            <a:noAutofit/>
          </a:bodyPr>
          <a:lstStyle/>
          <a:p>
            <a:pPr algn="ctr"/>
            <a:r>
              <a:rPr lang="ru-RU" sz="2400" dirty="0">
                <a:solidFill>
                  <a:srgbClr val="5300A6"/>
                </a:solidFill>
                <a:latin typeface="Merriweather" panose="00000500000000000000" pitchFamily="2" charset="-52"/>
              </a:rPr>
              <a:t>Каковы задачи исследовательской деятельности?</a:t>
            </a:r>
          </a:p>
        </p:txBody>
      </p:sp>
      <p:sp useBgFill="1">
        <p:nvSpPr>
          <p:cNvPr id="30" name="TextBox 29"/>
          <p:cNvSpPr txBox="1">
            <a:spLocks/>
          </p:cNvSpPr>
          <p:nvPr/>
        </p:nvSpPr>
        <p:spPr>
          <a:xfrm>
            <a:off x="5953125" y="276450"/>
            <a:ext cx="3190875" cy="1890000"/>
          </a:xfrm>
          <a:prstGeom prst="ellipse">
            <a:avLst/>
          </a:prstGeom>
          <a:ln w="15875">
            <a:solidFill>
              <a:srgbClr val="5300A6">
                <a:alpha val="50000"/>
              </a:srgbClr>
            </a:solidFill>
            <a:prstDash val="sysDot"/>
          </a:ln>
          <a:effectLst/>
        </p:spPr>
        <p:txBody>
          <a:bodyPr wrap="square" lIns="0" tIns="0" rIns="0" bIns="0" rtlCol="0" anchor="ctr" anchorCtr="0">
            <a:noAutofit/>
          </a:bodyPr>
          <a:lstStyle/>
          <a:p>
            <a:pPr algn="ctr"/>
            <a:r>
              <a:rPr lang="ru-RU" sz="1800" kern="150" dirty="0">
                <a:ea typeface="SimSun" panose="02010600030101010101" pitchFamily="2" charset="-122"/>
                <a:cs typeface="Mangal" panose="02040503050203030202" pitchFamily="18" charset="0"/>
              </a:rPr>
              <a:t>Развитие    информационно-технологических    навыков учащихся</a:t>
            </a:r>
            <a:endParaRPr lang="ru-RU" sz="1800" dirty="0"/>
          </a:p>
        </p:txBody>
      </p:sp>
      <p:sp useBgFill="1">
        <p:nvSpPr>
          <p:cNvPr id="12" name="TextBox 11"/>
          <p:cNvSpPr txBox="1">
            <a:spLocks/>
          </p:cNvSpPr>
          <p:nvPr/>
        </p:nvSpPr>
        <p:spPr>
          <a:xfrm>
            <a:off x="0" y="278925"/>
            <a:ext cx="3190875" cy="1890000"/>
          </a:xfrm>
          <a:prstGeom prst="ellipse">
            <a:avLst/>
          </a:prstGeom>
          <a:ln w="15875">
            <a:solidFill>
              <a:srgbClr val="5300A6">
                <a:alpha val="50000"/>
              </a:srgbClr>
            </a:solidFill>
            <a:prstDash val="sysDot"/>
          </a:ln>
          <a:effectLst/>
        </p:spPr>
        <p:txBody>
          <a:bodyPr wrap="square" lIns="0" tIns="0" rIns="0" bIns="0" rtlCol="0" anchor="ctr" anchorCtr="0">
            <a:noAutofit/>
          </a:bodyPr>
          <a:lstStyle/>
          <a:p>
            <a:pPr algn="ctr"/>
            <a:r>
              <a:rPr lang="ru-RU" sz="1800" kern="150" dirty="0">
                <a:ea typeface="SimSun" panose="02010600030101010101" pitchFamily="2" charset="-122"/>
                <a:cs typeface="Mangal" panose="02040503050203030202" pitchFamily="18" charset="0"/>
              </a:rPr>
              <a:t>Развитие познавательных интересов</a:t>
            </a:r>
            <a:endParaRPr lang="ru-RU" sz="1800" dirty="0"/>
          </a:p>
        </p:txBody>
      </p:sp>
      <p:sp useBgFill="1">
        <p:nvSpPr>
          <p:cNvPr id="13" name="TextBox 12"/>
          <p:cNvSpPr txBox="1">
            <a:spLocks/>
          </p:cNvSpPr>
          <p:nvPr/>
        </p:nvSpPr>
        <p:spPr>
          <a:xfrm>
            <a:off x="2943223" y="3220875"/>
            <a:ext cx="3190875" cy="1890000"/>
          </a:xfrm>
          <a:prstGeom prst="ellipse">
            <a:avLst/>
          </a:prstGeom>
          <a:ln w="15875">
            <a:solidFill>
              <a:srgbClr val="5300A6">
                <a:alpha val="50000"/>
              </a:srgbClr>
            </a:solidFill>
            <a:prstDash val="sysDot"/>
          </a:ln>
          <a:effectLst/>
        </p:spPr>
        <p:txBody>
          <a:bodyPr wrap="square" lIns="0" tIns="0" rIns="0" bIns="0" rtlCol="0" anchor="ctr" anchorCtr="0">
            <a:noAutofit/>
          </a:bodyPr>
          <a:lstStyle/>
          <a:p>
            <a:pPr algn="ctr"/>
            <a:r>
              <a:rPr lang="ru-RU" sz="1800" kern="150" dirty="0">
                <a:ea typeface="SimSun" panose="02010600030101010101" pitchFamily="2" charset="-122"/>
                <a:cs typeface="Mangal" panose="02040503050203030202" pitchFamily="18" charset="0"/>
              </a:rPr>
              <a:t>Развитие осознания значимости своей работы для получения результата</a:t>
            </a:r>
          </a:p>
        </p:txBody>
      </p:sp>
    </p:spTree>
    <p:extLst>
      <p:ext uri="{BB962C8B-B14F-4D97-AF65-F5344CB8AC3E}">
        <p14:creationId xmlns:p14="http://schemas.microsoft.com/office/powerpoint/2010/main" val="1847589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TextBox 11"/>
          <p:cNvSpPr txBox="1"/>
          <p:nvPr/>
        </p:nvSpPr>
        <p:spPr>
          <a:xfrm>
            <a:off x="358775" y="288000"/>
            <a:ext cx="7651750"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Каковы предполагаемые результаты исследовательской работы?</a:t>
            </a:r>
          </a:p>
        </p:txBody>
      </p:sp>
      <p:grpSp>
        <p:nvGrpSpPr>
          <p:cNvPr id="14" name="Группа 13"/>
          <p:cNvGrpSpPr/>
          <p:nvPr/>
        </p:nvGrpSpPr>
        <p:grpSpPr>
          <a:xfrm>
            <a:off x="358775" y="1206246"/>
            <a:ext cx="4033838" cy="554403"/>
            <a:chOff x="358775" y="1572030"/>
            <a:chExt cx="4033838" cy="554403"/>
          </a:xfrm>
        </p:grpSpPr>
        <p:sp>
          <p:nvSpPr>
            <p:cNvPr id="11" name="Овал 10"/>
            <p:cNvSpPr/>
            <p:nvPr/>
          </p:nvSpPr>
          <p:spPr>
            <a:xfrm>
              <a:off x="358775" y="1572030"/>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1</a:t>
              </a:r>
            </a:p>
          </p:txBody>
        </p:sp>
        <p:sp>
          <p:nvSpPr>
            <p:cNvPr id="19" name="Прямоугольник 18"/>
            <p:cNvSpPr/>
            <p:nvPr/>
          </p:nvSpPr>
          <p:spPr>
            <a:xfrm>
              <a:off x="898775" y="1572435"/>
              <a:ext cx="3493838" cy="553998"/>
            </a:xfrm>
            <a:prstGeom prst="rect">
              <a:avLst/>
            </a:prstGeom>
          </p:spPr>
          <p:txBody>
            <a:bodyPr wrap="square" lIns="180000" tIns="0" rIns="0" bIns="0">
              <a:spAutoFit/>
            </a:bodyPr>
            <a:lstStyle/>
            <a:p>
              <a:r>
                <a:rPr lang="ru-RU" sz="1800" dirty="0">
                  <a:latin typeface="+mj-lt"/>
                </a:rPr>
                <a:t>Выявить и ставить проблемы.</a:t>
              </a:r>
            </a:p>
          </p:txBody>
        </p:sp>
      </p:grpSp>
      <p:grpSp>
        <p:nvGrpSpPr>
          <p:cNvPr id="13" name="Группа 12"/>
          <p:cNvGrpSpPr/>
          <p:nvPr/>
        </p:nvGrpSpPr>
        <p:grpSpPr>
          <a:xfrm>
            <a:off x="358775" y="2135503"/>
            <a:ext cx="4033838" cy="685498"/>
            <a:chOff x="358775" y="2522172"/>
            <a:chExt cx="4033838" cy="685498"/>
          </a:xfrm>
        </p:grpSpPr>
        <p:sp>
          <p:nvSpPr>
            <p:cNvPr id="18" name="Овал 17"/>
            <p:cNvSpPr/>
            <p:nvPr/>
          </p:nvSpPr>
          <p:spPr>
            <a:xfrm>
              <a:off x="358775" y="2522172"/>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2</a:t>
              </a:r>
            </a:p>
          </p:txBody>
        </p:sp>
        <p:sp>
          <p:nvSpPr>
            <p:cNvPr id="28" name="Прямоугольник 27"/>
            <p:cNvSpPr/>
            <p:nvPr/>
          </p:nvSpPr>
          <p:spPr>
            <a:xfrm>
              <a:off x="898775" y="2653672"/>
              <a:ext cx="3493838" cy="553998"/>
            </a:xfrm>
            <a:prstGeom prst="rect">
              <a:avLst/>
            </a:prstGeom>
          </p:spPr>
          <p:txBody>
            <a:bodyPr wrap="square" lIns="180000" tIns="0" rIns="0" bIns="0">
              <a:spAutoFit/>
            </a:bodyPr>
            <a:lstStyle/>
            <a:p>
              <a:r>
                <a:rPr lang="ru-RU" sz="1800" dirty="0">
                  <a:latin typeface="+mj-lt"/>
                </a:rPr>
                <a:t>Уточнять неясные вопросы.</a:t>
              </a:r>
            </a:p>
          </p:txBody>
        </p:sp>
      </p:grpSp>
      <p:grpSp>
        <p:nvGrpSpPr>
          <p:cNvPr id="10" name="Группа 9"/>
          <p:cNvGrpSpPr/>
          <p:nvPr/>
        </p:nvGrpSpPr>
        <p:grpSpPr>
          <a:xfrm>
            <a:off x="358775" y="2970609"/>
            <a:ext cx="4033838" cy="1239496"/>
            <a:chOff x="358775" y="3472314"/>
            <a:chExt cx="4033838" cy="1239496"/>
          </a:xfrm>
        </p:grpSpPr>
        <p:sp>
          <p:nvSpPr>
            <p:cNvPr id="29" name="Овал 28"/>
            <p:cNvSpPr/>
            <p:nvPr/>
          </p:nvSpPr>
          <p:spPr>
            <a:xfrm>
              <a:off x="358775" y="347231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3</a:t>
              </a:r>
            </a:p>
          </p:txBody>
        </p:sp>
        <p:sp>
          <p:nvSpPr>
            <p:cNvPr id="30" name="Прямоугольник 29"/>
            <p:cNvSpPr/>
            <p:nvPr/>
          </p:nvSpPr>
          <p:spPr>
            <a:xfrm>
              <a:off x="898775" y="3603814"/>
              <a:ext cx="3493838" cy="1107996"/>
            </a:xfrm>
            <a:prstGeom prst="rect">
              <a:avLst/>
            </a:prstGeom>
          </p:spPr>
          <p:txBody>
            <a:bodyPr wrap="square" lIns="180000" tIns="0" rIns="0" bIns="0">
              <a:spAutoFit/>
            </a:bodyPr>
            <a:lstStyle/>
            <a:p>
              <a:r>
                <a:rPr lang="ru-RU" sz="1800" dirty="0">
                  <a:latin typeface="+mj-lt"/>
                </a:rPr>
                <a:t>Планировать и разрабатывать исследовательские действия.</a:t>
              </a:r>
            </a:p>
          </p:txBody>
        </p:sp>
      </p:grpSp>
      <p:grpSp>
        <p:nvGrpSpPr>
          <p:cNvPr id="9" name="Группа 8"/>
          <p:cNvGrpSpPr/>
          <p:nvPr/>
        </p:nvGrpSpPr>
        <p:grpSpPr>
          <a:xfrm>
            <a:off x="386808" y="4334478"/>
            <a:ext cx="4033837" cy="540000"/>
            <a:chOff x="4751388" y="1572030"/>
            <a:chExt cx="4033837" cy="540000"/>
          </a:xfrm>
        </p:grpSpPr>
        <p:sp>
          <p:nvSpPr>
            <p:cNvPr id="27" name="Овал 26"/>
            <p:cNvSpPr/>
            <p:nvPr/>
          </p:nvSpPr>
          <p:spPr>
            <a:xfrm>
              <a:off x="4751388" y="1572030"/>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4</a:t>
              </a:r>
            </a:p>
          </p:txBody>
        </p:sp>
        <p:sp>
          <p:nvSpPr>
            <p:cNvPr id="31" name="Прямоугольник 30"/>
            <p:cNvSpPr/>
            <p:nvPr/>
          </p:nvSpPr>
          <p:spPr>
            <a:xfrm>
              <a:off x="5291387" y="1572435"/>
              <a:ext cx="3493838" cy="276999"/>
            </a:xfrm>
            <a:prstGeom prst="rect">
              <a:avLst/>
            </a:prstGeom>
          </p:spPr>
          <p:txBody>
            <a:bodyPr wrap="square" lIns="180000" tIns="0" rIns="0" bIns="0">
              <a:spAutoFit/>
            </a:bodyPr>
            <a:lstStyle/>
            <a:p>
              <a:r>
                <a:rPr lang="ru-RU" sz="1800" dirty="0">
                  <a:latin typeface="+mj-lt"/>
                </a:rPr>
                <a:t>Собирать данные.</a:t>
              </a:r>
            </a:p>
          </p:txBody>
        </p:sp>
      </p:grpSp>
      <p:grpSp>
        <p:nvGrpSpPr>
          <p:cNvPr id="8" name="Группа 7"/>
          <p:cNvGrpSpPr/>
          <p:nvPr/>
        </p:nvGrpSpPr>
        <p:grpSpPr>
          <a:xfrm>
            <a:off x="4272563" y="1206245"/>
            <a:ext cx="4033837" cy="685498"/>
            <a:chOff x="4751388" y="2522172"/>
            <a:chExt cx="4033837" cy="685498"/>
          </a:xfrm>
        </p:grpSpPr>
        <p:sp>
          <p:nvSpPr>
            <p:cNvPr id="32" name="Овал 31"/>
            <p:cNvSpPr/>
            <p:nvPr/>
          </p:nvSpPr>
          <p:spPr>
            <a:xfrm>
              <a:off x="4751388" y="2522172"/>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5</a:t>
              </a:r>
            </a:p>
          </p:txBody>
        </p:sp>
        <p:sp>
          <p:nvSpPr>
            <p:cNvPr id="33" name="Прямоугольник 32"/>
            <p:cNvSpPr/>
            <p:nvPr/>
          </p:nvSpPr>
          <p:spPr>
            <a:xfrm>
              <a:off x="5291387" y="2653672"/>
              <a:ext cx="3493838" cy="553998"/>
            </a:xfrm>
            <a:prstGeom prst="rect">
              <a:avLst/>
            </a:prstGeom>
          </p:spPr>
          <p:txBody>
            <a:bodyPr wrap="square" lIns="180000" tIns="0" rIns="0" bIns="0">
              <a:spAutoFit/>
            </a:bodyPr>
            <a:lstStyle/>
            <a:p>
              <a:r>
                <a:rPr lang="ru-RU" sz="1800" dirty="0">
                  <a:latin typeface="+mj-lt"/>
                </a:rPr>
                <a:t>Анализировать собранные данные.</a:t>
              </a:r>
            </a:p>
          </p:txBody>
        </p:sp>
      </p:grpSp>
      <p:grpSp>
        <p:nvGrpSpPr>
          <p:cNvPr id="7" name="Группа 6"/>
          <p:cNvGrpSpPr/>
          <p:nvPr/>
        </p:nvGrpSpPr>
        <p:grpSpPr>
          <a:xfrm>
            <a:off x="4272563" y="2135908"/>
            <a:ext cx="4033837" cy="554403"/>
            <a:chOff x="4751388" y="3472314"/>
            <a:chExt cx="4033837" cy="554403"/>
          </a:xfrm>
        </p:grpSpPr>
        <p:sp>
          <p:nvSpPr>
            <p:cNvPr id="34" name="Овал 33"/>
            <p:cNvSpPr/>
            <p:nvPr/>
          </p:nvSpPr>
          <p:spPr>
            <a:xfrm>
              <a:off x="4751388" y="347231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6</a:t>
              </a:r>
            </a:p>
          </p:txBody>
        </p:sp>
        <p:sp>
          <p:nvSpPr>
            <p:cNvPr id="35" name="Прямоугольник 34"/>
            <p:cNvSpPr/>
            <p:nvPr/>
          </p:nvSpPr>
          <p:spPr>
            <a:xfrm>
              <a:off x="5291387" y="3472719"/>
              <a:ext cx="3493838" cy="553998"/>
            </a:xfrm>
            <a:prstGeom prst="rect">
              <a:avLst/>
            </a:prstGeom>
          </p:spPr>
          <p:txBody>
            <a:bodyPr wrap="square" lIns="180000" tIns="0" rIns="0" bIns="0">
              <a:spAutoFit/>
            </a:bodyPr>
            <a:lstStyle/>
            <a:p>
              <a:r>
                <a:rPr lang="ru-RU" sz="1800" dirty="0">
                  <a:latin typeface="+mj-lt"/>
                </a:rPr>
                <a:t>Строить обобщения и выводы.</a:t>
              </a:r>
            </a:p>
          </p:txBody>
        </p:sp>
      </p:grpSp>
      <p:grpSp>
        <p:nvGrpSpPr>
          <p:cNvPr id="25" name="Группа 24"/>
          <p:cNvGrpSpPr/>
          <p:nvPr/>
        </p:nvGrpSpPr>
        <p:grpSpPr>
          <a:xfrm>
            <a:off x="4272563" y="3013073"/>
            <a:ext cx="4033837" cy="554403"/>
            <a:chOff x="4751388" y="3472314"/>
            <a:chExt cx="4033837" cy="554403"/>
          </a:xfrm>
        </p:grpSpPr>
        <p:sp>
          <p:nvSpPr>
            <p:cNvPr id="26" name="Овал 25"/>
            <p:cNvSpPr/>
            <p:nvPr/>
          </p:nvSpPr>
          <p:spPr>
            <a:xfrm>
              <a:off x="4751388" y="347231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7</a:t>
              </a:r>
            </a:p>
          </p:txBody>
        </p:sp>
        <p:sp>
          <p:nvSpPr>
            <p:cNvPr id="36" name="Прямоугольник 35"/>
            <p:cNvSpPr/>
            <p:nvPr/>
          </p:nvSpPr>
          <p:spPr>
            <a:xfrm>
              <a:off x="5291387" y="3472719"/>
              <a:ext cx="3493838" cy="553998"/>
            </a:xfrm>
            <a:prstGeom prst="rect">
              <a:avLst/>
            </a:prstGeom>
          </p:spPr>
          <p:txBody>
            <a:bodyPr wrap="square" lIns="180000" tIns="0" rIns="0" bIns="0">
              <a:spAutoFit/>
            </a:bodyPr>
            <a:lstStyle/>
            <a:p>
              <a:r>
                <a:rPr lang="ru-RU" sz="1800" dirty="0">
                  <a:latin typeface="+mj-lt"/>
                </a:rPr>
                <a:t>Готовить и писать сообщения.</a:t>
              </a:r>
            </a:p>
          </p:txBody>
        </p:sp>
      </p:grpSp>
      <p:grpSp>
        <p:nvGrpSpPr>
          <p:cNvPr id="41" name="Группа 40"/>
          <p:cNvGrpSpPr/>
          <p:nvPr/>
        </p:nvGrpSpPr>
        <p:grpSpPr>
          <a:xfrm>
            <a:off x="4272563" y="4210510"/>
            <a:ext cx="4033837" cy="831402"/>
            <a:chOff x="4751388" y="3472314"/>
            <a:chExt cx="4033837" cy="831402"/>
          </a:xfrm>
        </p:grpSpPr>
        <p:sp>
          <p:nvSpPr>
            <p:cNvPr id="42" name="Овал 41"/>
            <p:cNvSpPr/>
            <p:nvPr/>
          </p:nvSpPr>
          <p:spPr>
            <a:xfrm>
              <a:off x="4751388" y="3472314"/>
              <a:ext cx="540000" cy="540000"/>
            </a:xfrm>
            <a:prstGeom prst="ellipse">
              <a:avLst/>
            </a:prstGeom>
            <a:solidFill>
              <a:srgbClr val="5300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latin typeface="+mj-lt"/>
                </a:rPr>
                <a:t>8</a:t>
              </a:r>
            </a:p>
          </p:txBody>
        </p:sp>
        <p:sp>
          <p:nvSpPr>
            <p:cNvPr id="43" name="Прямоугольник 42"/>
            <p:cNvSpPr/>
            <p:nvPr/>
          </p:nvSpPr>
          <p:spPr>
            <a:xfrm>
              <a:off x="5291387" y="3472719"/>
              <a:ext cx="3493838" cy="830997"/>
            </a:xfrm>
            <a:prstGeom prst="rect">
              <a:avLst/>
            </a:prstGeom>
          </p:spPr>
          <p:txBody>
            <a:bodyPr wrap="square" lIns="180000" tIns="0" rIns="0" bIns="0">
              <a:spAutoFit/>
            </a:bodyPr>
            <a:lstStyle/>
            <a:p>
              <a:r>
                <a:rPr lang="ru-RU" sz="1800" dirty="0">
                  <a:latin typeface="+mj-lt"/>
                </a:rPr>
                <a:t>Выступать с подготовленным сообщением.</a:t>
              </a:r>
            </a:p>
          </p:txBody>
        </p:sp>
      </p:grpSp>
    </p:spTree>
    <p:extLst>
      <p:ext uri="{BB962C8B-B14F-4D97-AF65-F5344CB8AC3E}">
        <p14:creationId xmlns:p14="http://schemas.microsoft.com/office/powerpoint/2010/main" val="3339194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76238"/>
            <a:ext cx="7886700" cy="994172"/>
          </a:xfrm>
        </p:spPr>
        <p:txBody>
          <a:bodyPr>
            <a:normAutofit/>
          </a:bodyPr>
          <a:lstStyle/>
          <a:p>
            <a:r>
              <a:rPr lang="ru-RU" sz="2400" dirty="0">
                <a:solidFill>
                  <a:srgbClr val="5300A6"/>
                </a:solidFill>
                <a:latin typeface="Merriweather" panose="00000500000000000000" pitchFamily="2" charset="-52"/>
              </a:rPr>
              <a:t>Этапы исследования, проводимого </a:t>
            </a:r>
            <a:r>
              <a:rPr lang="ru-RU" sz="2400" dirty="0" smtClean="0">
                <a:solidFill>
                  <a:srgbClr val="5300A6"/>
                </a:solidFill>
                <a:latin typeface="Merriweather" panose="00000500000000000000" pitchFamily="2" charset="-52"/>
              </a:rPr>
              <a:t>учащимися:</a:t>
            </a:r>
            <a:endParaRPr lang="ru-RU" sz="2400" dirty="0">
              <a:solidFill>
                <a:srgbClr val="5300A6"/>
              </a:solidFill>
              <a:latin typeface="Merriweather" panose="00000500000000000000" pitchFamily="2" charset="-52"/>
            </a:endParaRPr>
          </a:p>
        </p:txBody>
      </p:sp>
      <p:sp>
        <p:nvSpPr>
          <p:cNvPr id="3" name="Объект 2"/>
          <p:cNvSpPr>
            <a:spLocks noGrp="1"/>
          </p:cNvSpPr>
          <p:nvPr>
            <p:ph idx="1"/>
          </p:nvPr>
        </p:nvSpPr>
        <p:spPr>
          <a:xfrm>
            <a:off x="358775" y="1458648"/>
            <a:ext cx="7886700" cy="3263504"/>
          </a:xfrm>
        </p:spPr>
        <p:txBody>
          <a:bodyPr>
            <a:normAutofit/>
          </a:bodyPr>
          <a:lstStyle/>
          <a:p>
            <a:pPr marL="0" indent="0">
              <a:buNone/>
            </a:pPr>
            <a:r>
              <a:rPr lang="ru-RU" sz="1800" dirty="0">
                <a:latin typeface="Merriweather" panose="00000500000000000000" pitchFamily="2" charset="-52"/>
              </a:rPr>
              <a:t>1. Выбор темы исследования.</a:t>
            </a:r>
          </a:p>
          <a:p>
            <a:pPr marL="0" indent="0">
              <a:buNone/>
            </a:pPr>
            <a:r>
              <a:rPr lang="ru-RU" sz="1800" dirty="0">
                <a:latin typeface="Merriweather" panose="00000500000000000000" pitchFamily="2" charset="-52"/>
              </a:rPr>
              <a:t>2. Определение объекта и предмета исследования.</a:t>
            </a:r>
          </a:p>
          <a:p>
            <a:pPr marL="0" indent="0">
              <a:buNone/>
            </a:pPr>
            <a:r>
              <a:rPr lang="ru-RU" sz="1800" dirty="0">
                <a:latin typeface="Merriweather" panose="00000500000000000000" pitchFamily="2" charset="-52"/>
              </a:rPr>
              <a:t>3. Определение цели и задач.</a:t>
            </a:r>
          </a:p>
          <a:p>
            <a:pPr marL="0" indent="0">
              <a:buNone/>
            </a:pPr>
            <a:r>
              <a:rPr lang="ru-RU" sz="1800" dirty="0">
                <a:latin typeface="Merriweather" panose="00000500000000000000" pitchFamily="2" charset="-52"/>
              </a:rPr>
              <a:t>4. Формулировка названия работы.</a:t>
            </a:r>
          </a:p>
          <a:p>
            <a:pPr marL="0" indent="0">
              <a:buNone/>
            </a:pPr>
            <a:r>
              <a:rPr lang="ru-RU" sz="1800" dirty="0">
                <a:latin typeface="Merriweather" panose="00000500000000000000" pitchFamily="2" charset="-52"/>
              </a:rPr>
              <a:t>5. Разработка гипотезы.</a:t>
            </a:r>
          </a:p>
          <a:p>
            <a:pPr marL="0" indent="0">
              <a:buNone/>
            </a:pPr>
            <a:r>
              <a:rPr lang="ru-RU" sz="1800" dirty="0">
                <a:latin typeface="Merriweather" panose="00000500000000000000" pitchFamily="2" charset="-52"/>
              </a:rPr>
              <a:t>6. Составление плана исследования.</a:t>
            </a:r>
          </a:p>
          <a:p>
            <a:pPr marL="0" indent="0">
              <a:buNone/>
            </a:pPr>
            <a:r>
              <a:rPr lang="ru-RU" sz="1800" dirty="0">
                <a:latin typeface="Merriweather" panose="00000500000000000000" pitchFamily="2" charset="-52"/>
              </a:rPr>
              <a:t>7. Работа с литературой.</a:t>
            </a:r>
          </a:p>
          <a:p>
            <a:pPr marL="0" indent="0">
              <a:buNone/>
            </a:pPr>
            <a:endParaRPr lang="ru-RU" dirty="0">
              <a:latin typeface="Merriweather" panose="00000500000000000000" pitchFamily="2" charset="-52"/>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0"/>
            <a:ext cx="1316571" cy="288000"/>
          </a:xfrm>
          <a:prstGeom prst="rect">
            <a:avLst/>
          </a:prstGeom>
        </p:spPr>
      </p:pic>
    </p:spTree>
    <p:extLst>
      <p:ext uri="{BB962C8B-B14F-4D97-AF65-F5344CB8AC3E}">
        <p14:creationId xmlns:p14="http://schemas.microsoft.com/office/powerpoint/2010/main" val="40408250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76238"/>
            <a:ext cx="7886700" cy="994172"/>
          </a:xfrm>
        </p:spPr>
        <p:txBody>
          <a:bodyPr>
            <a:normAutofit/>
          </a:bodyPr>
          <a:lstStyle/>
          <a:p>
            <a:r>
              <a:rPr lang="ru-RU" sz="2400" dirty="0">
                <a:solidFill>
                  <a:srgbClr val="5300A6"/>
                </a:solidFill>
                <a:latin typeface="Merriweather" panose="00000500000000000000" pitchFamily="2" charset="-52"/>
              </a:rPr>
              <a:t>Этапы исследования, проводимого </a:t>
            </a:r>
            <a:r>
              <a:rPr lang="ru-RU" sz="2400" dirty="0" smtClean="0">
                <a:solidFill>
                  <a:srgbClr val="5300A6"/>
                </a:solidFill>
                <a:latin typeface="Merriweather" panose="00000500000000000000" pitchFamily="2" charset="-52"/>
              </a:rPr>
              <a:t>учащимися:</a:t>
            </a:r>
            <a:endParaRPr lang="ru-RU" sz="2400" dirty="0">
              <a:latin typeface="Merriweather" panose="00000500000000000000" pitchFamily="2" charset="-52"/>
            </a:endParaRPr>
          </a:p>
        </p:txBody>
      </p:sp>
      <p:sp>
        <p:nvSpPr>
          <p:cNvPr id="3" name="Объект 2"/>
          <p:cNvSpPr>
            <a:spLocks noGrp="1"/>
          </p:cNvSpPr>
          <p:nvPr>
            <p:ph idx="1"/>
          </p:nvPr>
        </p:nvSpPr>
        <p:spPr>
          <a:xfrm>
            <a:off x="358775" y="1340644"/>
            <a:ext cx="7886700" cy="3263504"/>
          </a:xfrm>
        </p:spPr>
        <p:txBody>
          <a:bodyPr>
            <a:normAutofit/>
          </a:bodyPr>
          <a:lstStyle/>
          <a:p>
            <a:pPr marL="0" indent="0">
              <a:buNone/>
            </a:pPr>
            <a:r>
              <a:rPr lang="ru-RU" sz="1900" dirty="0">
                <a:latin typeface="Merriweather" panose="00000500000000000000" pitchFamily="2" charset="-52"/>
              </a:rPr>
              <a:t>8. Подбор исследуемых.</a:t>
            </a:r>
          </a:p>
          <a:p>
            <a:pPr marL="0" indent="0">
              <a:buNone/>
            </a:pPr>
            <a:r>
              <a:rPr lang="ru-RU" sz="1900" dirty="0">
                <a:latin typeface="Merriweather" panose="00000500000000000000" pitchFamily="2" charset="-52"/>
              </a:rPr>
              <a:t>9. Выбор методов исследования.</a:t>
            </a:r>
          </a:p>
          <a:p>
            <a:pPr marL="0" indent="0">
              <a:buNone/>
            </a:pPr>
            <a:r>
              <a:rPr lang="ru-RU" sz="1900" dirty="0">
                <a:latin typeface="Merriweather" panose="00000500000000000000" pitchFamily="2" charset="-52"/>
              </a:rPr>
              <a:t>10. Организация условий проведения исследования.</a:t>
            </a:r>
          </a:p>
          <a:p>
            <a:pPr marL="0" indent="0">
              <a:buNone/>
            </a:pPr>
            <a:r>
              <a:rPr lang="ru-RU" sz="1900" dirty="0">
                <a:latin typeface="Merriweather" panose="00000500000000000000" pitchFamily="2" charset="-52"/>
              </a:rPr>
              <a:t>11. Проведение исследования (сбор материала).</a:t>
            </a:r>
          </a:p>
          <a:p>
            <a:pPr marL="0" indent="0">
              <a:buNone/>
            </a:pPr>
            <a:r>
              <a:rPr lang="ru-RU" sz="1900" dirty="0">
                <a:latin typeface="Merriweather" panose="00000500000000000000" pitchFamily="2" charset="-52"/>
              </a:rPr>
              <a:t>12. Обработка результатов исследования.</a:t>
            </a:r>
          </a:p>
          <a:p>
            <a:pPr marL="0" indent="0">
              <a:buNone/>
            </a:pPr>
            <a:r>
              <a:rPr lang="ru-RU" sz="1900" dirty="0">
                <a:latin typeface="Merriweather" panose="00000500000000000000" pitchFamily="2" charset="-52"/>
              </a:rPr>
              <a:t>13. Формулирование выводов.</a:t>
            </a:r>
          </a:p>
          <a:p>
            <a:pPr marL="0" indent="0">
              <a:buNone/>
            </a:pPr>
            <a:r>
              <a:rPr lang="ru-RU" sz="1900" dirty="0">
                <a:latin typeface="Merriweather" panose="00000500000000000000" pitchFamily="2" charset="-52"/>
              </a:rPr>
              <a:t>14. Оформление работы.</a:t>
            </a:r>
          </a:p>
          <a:p>
            <a:pPr marL="0" indent="0">
              <a:buNone/>
            </a:pPr>
            <a:endParaRPr lang="ru-RU" dirty="0">
              <a:latin typeface="Merriweather" panose="00000500000000000000" pitchFamily="2" charset="-52"/>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0"/>
            <a:ext cx="1316571" cy="288000"/>
          </a:xfrm>
          <a:prstGeom prst="rect">
            <a:avLst/>
          </a:prstGeom>
        </p:spPr>
      </p:pic>
    </p:spTree>
    <p:extLst>
      <p:ext uri="{BB962C8B-B14F-4D97-AF65-F5344CB8AC3E}">
        <p14:creationId xmlns:p14="http://schemas.microsoft.com/office/powerpoint/2010/main" val="19548042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76238"/>
            <a:ext cx="5473700" cy="994172"/>
          </a:xfrm>
        </p:spPr>
        <p:txBody>
          <a:bodyPr lIns="0" tIns="0" rIns="0" bIns="0">
            <a:normAutofit/>
          </a:bodyPr>
          <a:lstStyle/>
          <a:p>
            <a:r>
              <a:rPr lang="ru-RU" sz="2400" dirty="0">
                <a:solidFill>
                  <a:srgbClr val="5300A6"/>
                </a:solidFill>
                <a:latin typeface="Merriweather" panose="00000500000000000000" pitchFamily="2" charset="-52"/>
              </a:rPr>
              <a:t>Постановка научной проблемы предполагает:</a:t>
            </a:r>
          </a:p>
        </p:txBody>
      </p:sp>
      <p:sp>
        <p:nvSpPr>
          <p:cNvPr id="3" name="Объект 2"/>
          <p:cNvSpPr>
            <a:spLocks noGrp="1"/>
          </p:cNvSpPr>
          <p:nvPr>
            <p:ph idx="1"/>
          </p:nvPr>
        </p:nvSpPr>
        <p:spPr>
          <a:xfrm>
            <a:off x="358776" y="1524000"/>
            <a:ext cx="5473700" cy="2641998"/>
          </a:xfrm>
        </p:spPr>
        <p:txBody>
          <a:bodyPr/>
          <a:lstStyle/>
          <a:p>
            <a:r>
              <a:rPr lang="ru-RU" sz="1800" dirty="0">
                <a:latin typeface="Merriweather" panose="00000500000000000000" pitchFamily="2" charset="-52"/>
              </a:rPr>
              <a:t>обнаружение существования дефицита знаний и фактов;</a:t>
            </a:r>
          </a:p>
          <a:p>
            <a:r>
              <a:rPr lang="ru-RU" sz="1800" dirty="0">
                <a:latin typeface="Merriweather" panose="00000500000000000000" pitchFamily="2" charset="-52"/>
              </a:rPr>
              <a:t>осознание потребности в устранении дефицита;</a:t>
            </a:r>
          </a:p>
          <a:p>
            <a:r>
              <a:rPr lang="ru-RU" sz="1800" dirty="0">
                <a:latin typeface="Merriweather" panose="00000500000000000000" pitchFamily="2" charset="-52"/>
              </a:rPr>
              <a:t>формулирование проблемы.</a:t>
            </a:r>
          </a:p>
          <a:p>
            <a:endParaRPr lang="ru-RU" dirty="0">
              <a:latin typeface="Merriweather" panose="00000500000000000000" pitchFamily="2" charset="-52"/>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5808" y="10650"/>
            <a:ext cx="1316571" cy="288000"/>
          </a:xfrm>
          <a:prstGeom prst="rect">
            <a:avLst/>
          </a:prstGeom>
        </p:spPr>
      </p:pic>
    </p:spTree>
    <p:extLst>
      <p:ext uri="{BB962C8B-B14F-4D97-AF65-F5344CB8AC3E}">
        <p14:creationId xmlns:p14="http://schemas.microsoft.com/office/powerpoint/2010/main" val="611341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908763"/>
            <a:ext cx="6312626" cy="1975430"/>
            <a:chOff x="358774" y="-433387"/>
            <a:chExt cx="6312626" cy="1975430"/>
          </a:xfrm>
        </p:grpSpPr>
        <p:sp>
          <p:nvSpPr>
            <p:cNvPr id="8" name="Прямоугольник 7"/>
            <p:cNvSpPr/>
            <p:nvPr/>
          </p:nvSpPr>
          <p:spPr>
            <a:xfrm>
              <a:off x="358774" y="464825"/>
              <a:ext cx="5868989" cy="1077218"/>
            </a:xfrm>
            <a:prstGeom prst="rect">
              <a:avLst/>
            </a:prstGeom>
          </p:spPr>
          <p:txBody>
            <a:bodyPr wrap="square" lIns="0" tIns="0" rIns="0" bIns="0">
              <a:spAutoFit/>
            </a:bodyPr>
            <a:lstStyle/>
            <a:p>
              <a:pPr marL="285750" lvl="0" indent="-285750">
                <a:buFontTx/>
                <a:buChar char="-"/>
              </a:pPr>
              <a:r>
                <a:rPr lang="ru-RU" sz="1400" dirty="0"/>
                <a:t>когнитивные (познавательные) качества; </a:t>
              </a:r>
            </a:p>
            <a:p>
              <a:pPr marL="285750" lvl="0" indent="-285750">
                <a:buFontTx/>
                <a:buChar char="-"/>
              </a:pPr>
              <a:r>
                <a:rPr lang="ru-RU" sz="1400" dirty="0" err="1"/>
                <a:t>оргдеятельностные</a:t>
              </a:r>
              <a:r>
                <a:rPr lang="ru-RU" sz="1400" dirty="0"/>
                <a:t> (методологические); </a:t>
              </a:r>
            </a:p>
            <a:p>
              <a:pPr marL="285750" lvl="0" indent="-285750">
                <a:buFontTx/>
                <a:buChar char="-"/>
              </a:pPr>
              <a:r>
                <a:rPr lang="ru-RU" sz="1400" dirty="0"/>
                <a:t>креативные (творческие); </a:t>
              </a:r>
            </a:p>
            <a:p>
              <a:pPr marL="285750" lvl="0" indent="-285750">
                <a:buFontTx/>
                <a:buChar char="-"/>
              </a:pPr>
              <a:r>
                <a:rPr lang="ru-RU" sz="1400" dirty="0"/>
                <a:t>коммуникативные качества; </a:t>
              </a:r>
            </a:p>
            <a:p>
              <a:pPr marL="285750" lvl="0" indent="-285750">
                <a:buFontTx/>
                <a:buChar char="-"/>
              </a:pPr>
              <a:r>
                <a:rPr lang="ru-RU" sz="1400" dirty="0"/>
                <a:t>ценностно-смысловые (мировоззренческие).</a:t>
              </a:r>
            </a:p>
          </p:txBody>
        </p:sp>
        <p:sp>
          <p:nvSpPr>
            <p:cNvPr id="10" name="Прямоугольник 9"/>
            <p:cNvSpPr/>
            <p:nvPr/>
          </p:nvSpPr>
          <p:spPr>
            <a:xfrm>
              <a:off x="358774" y="-433387"/>
              <a:ext cx="6312626" cy="738664"/>
            </a:xfrm>
            <a:prstGeom prst="rect">
              <a:avLst/>
            </a:prstGeom>
          </p:spPr>
          <p:txBody>
            <a:bodyPr wrap="none" lIns="0" tIns="0" rIns="0" bIns="0">
              <a:spAutoFit/>
            </a:bodyPr>
            <a:lstStyle/>
            <a:p>
              <a:r>
                <a:rPr lang="ru-RU" sz="2400" dirty="0">
                  <a:solidFill>
                    <a:srgbClr val="5300A6"/>
                  </a:solidFill>
                  <a:latin typeface="+mj-lt"/>
                </a:rPr>
                <a:t>Ключевые личностные качества, </a:t>
              </a:r>
            </a:p>
            <a:p>
              <a:r>
                <a:rPr lang="ru-RU" sz="2400" dirty="0">
                  <a:solidFill>
                    <a:srgbClr val="5300A6"/>
                  </a:solidFill>
                  <a:latin typeface="+mj-lt"/>
                </a:rPr>
                <a:t>имеющие </a:t>
              </a:r>
              <a:r>
                <a:rPr lang="ru-RU" sz="2400" dirty="0" err="1">
                  <a:solidFill>
                    <a:srgbClr val="5300A6"/>
                  </a:solidFill>
                  <a:latin typeface="+mj-lt"/>
                </a:rPr>
                <a:t>метапредметный</a:t>
              </a:r>
              <a:r>
                <a:rPr lang="ru-RU" sz="2400" dirty="0">
                  <a:solidFill>
                    <a:srgbClr val="5300A6"/>
                  </a:solidFill>
                  <a:latin typeface="+mj-lt"/>
                </a:rPr>
                <a:t> характер:</a:t>
              </a:r>
              <a:endParaRPr lang="ru-RU" sz="2400" dirty="0">
                <a:latin typeface="+mj-lt"/>
              </a:endParaRPr>
            </a:p>
          </p:txBody>
        </p:sp>
      </p:grpSp>
    </p:spTree>
    <p:extLst>
      <p:ext uri="{BB962C8B-B14F-4D97-AF65-F5344CB8AC3E}">
        <p14:creationId xmlns:p14="http://schemas.microsoft.com/office/powerpoint/2010/main" val="1458286427"/>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88238"/>
            <a:ext cx="1316571" cy="288000"/>
          </a:xfrm>
          <a:prstGeom prst="rect">
            <a:avLst/>
          </a:prstGeom>
        </p:spPr>
      </p:pic>
      <p:sp>
        <p:nvSpPr>
          <p:cNvPr id="10" name="TextBox 9"/>
          <p:cNvSpPr txBox="1"/>
          <p:nvPr/>
        </p:nvSpPr>
        <p:spPr>
          <a:xfrm>
            <a:off x="358775" y="320545"/>
            <a:ext cx="3079748" cy="1107996"/>
          </a:xfrm>
          <a:prstGeom prst="rect">
            <a:avLst/>
          </a:prstGeom>
          <a:noFill/>
        </p:spPr>
        <p:txBody>
          <a:bodyPr wrap="square" lIns="0" tIns="0" rIns="0" bIns="0" rtlCol="0">
            <a:spAutoFit/>
          </a:bodyPr>
          <a:lstStyle/>
          <a:p>
            <a:r>
              <a:rPr lang="ru-RU" sz="2400" dirty="0">
                <a:solidFill>
                  <a:srgbClr val="5300A6"/>
                </a:solidFill>
                <a:latin typeface="Merriweather" panose="00000500000000000000" pitchFamily="2" charset="-52"/>
              </a:rPr>
              <a:t>Тема исследования должна:</a:t>
            </a:r>
          </a:p>
        </p:txBody>
      </p:sp>
      <p:sp>
        <p:nvSpPr>
          <p:cNvPr id="2" name="Прямоугольник 1"/>
          <p:cNvSpPr/>
          <p:nvPr/>
        </p:nvSpPr>
        <p:spPr>
          <a:xfrm>
            <a:off x="4333874" y="380368"/>
            <a:ext cx="4451351" cy="553998"/>
          </a:xfrm>
          <a:prstGeom prst="rect">
            <a:avLst/>
          </a:prstGeom>
        </p:spPr>
        <p:txBody>
          <a:bodyPr wrap="square" lIns="0" tIns="0" rIns="0" bIns="0">
            <a:spAutoFit/>
          </a:bodyPr>
          <a:lstStyle/>
          <a:p>
            <a:pPr lvl="0"/>
            <a:r>
              <a:rPr lang="ru-RU" sz="1800" dirty="0">
                <a:latin typeface="Merriweather" panose="00000500000000000000" pitchFamily="2" charset="-52"/>
              </a:rPr>
              <a:t>представлять интерес для учащегося и </a:t>
            </a:r>
            <a:r>
              <a:rPr lang="ru-RU" sz="1800" dirty="0" smtClean="0">
                <a:latin typeface="Merriweather" panose="00000500000000000000" pitchFamily="2" charset="-52"/>
              </a:rPr>
              <a:t>педагога;</a:t>
            </a:r>
            <a:endParaRPr lang="ru-RU" sz="1800" dirty="0">
              <a:latin typeface="Merriweather" panose="00000500000000000000" pitchFamily="2" charset="-52"/>
            </a:endParaRPr>
          </a:p>
        </p:txBody>
      </p:sp>
      <p:sp>
        <p:nvSpPr>
          <p:cNvPr id="3" name="Овал 2"/>
          <p:cNvSpPr/>
          <p:nvPr/>
        </p:nvSpPr>
        <p:spPr>
          <a:xfrm>
            <a:off x="3724275" y="418361"/>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Merriweather" panose="00000500000000000000" pitchFamily="2" charset="-52"/>
              </a:rPr>
              <a:t>1</a:t>
            </a:r>
            <a:endParaRPr lang="ru-RU" sz="1800" dirty="0">
              <a:solidFill>
                <a:schemeClr val="bg1"/>
              </a:solidFill>
              <a:latin typeface="Merriweather" panose="00000500000000000000" pitchFamily="2" charset="-52"/>
            </a:endParaRPr>
          </a:p>
        </p:txBody>
      </p:sp>
      <p:sp>
        <p:nvSpPr>
          <p:cNvPr id="18" name="Овал 17"/>
          <p:cNvSpPr/>
          <p:nvPr/>
        </p:nvSpPr>
        <p:spPr>
          <a:xfrm>
            <a:off x="3745875" y="1155578"/>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anose="00000500000000000000" pitchFamily="2" charset="-52"/>
              </a:rPr>
              <a:t>2</a:t>
            </a:r>
          </a:p>
        </p:txBody>
      </p:sp>
      <p:sp>
        <p:nvSpPr>
          <p:cNvPr id="12" name="Овал 11"/>
          <p:cNvSpPr/>
          <p:nvPr/>
        </p:nvSpPr>
        <p:spPr>
          <a:xfrm>
            <a:off x="3745875" y="1788268"/>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anose="00000500000000000000" pitchFamily="2" charset="-52"/>
              </a:rPr>
              <a:t>3</a:t>
            </a:r>
          </a:p>
        </p:txBody>
      </p:sp>
      <p:sp>
        <p:nvSpPr>
          <p:cNvPr id="15" name="Овал 14"/>
          <p:cNvSpPr/>
          <p:nvPr/>
        </p:nvSpPr>
        <p:spPr>
          <a:xfrm>
            <a:off x="3745875" y="2399024"/>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anose="00000500000000000000" pitchFamily="2" charset="-52"/>
              </a:rPr>
              <a:t>4</a:t>
            </a:r>
          </a:p>
        </p:txBody>
      </p:sp>
      <p:sp>
        <p:nvSpPr>
          <p:cNvPr id="17" name="Овал 16"/>
          <p:cNvSpPr/>
          <p:nvPr/>
        </p:nvSpPr>
        <p:spPr>
          <a:xfrm>
            <a:off x="3724275" y="2998295"/>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anose="00000500000000000000" pitchFamily="2" charset="-52"/>
              </a:rPr>
              <a:t>5</a:t>
            </a:r>
          </a:p>
        </p:txBody>
      </p:sp>
      <p:sp>
        <p:nvSpPr>
          <p:cNvPr id="20" name="Прямоугольник 19"/>
          <p:cNvSpPr/>
          <p:nvPr/>
        </p:nvSpPr>
        <p:spPr>
          <a:xfrm>
            <a:off x="4392613" y="1080220"/>
            <a:ext cx="4451351" cy="553998"/>
          </a:xfrm>
          <a:prstGeom prst="rect">
            <a:avLst/>
          </a:prstGeom>
        </p:spPr>
        <p:txBody>
          <a:bodyPr wrap="square" lIns="0" tIns="0" rIns="0" bIns="0">
            <a:spAutoFit/>
          </a:bodyPr>
          <a:lstStyle/>
          <a:p>
            <a:pPr lvl="0"/>
            <a:r>
              <a:rPr lang="ru-RU" sz="1800" dirty="0">
                <a:latin typeface="Merriweather" panose="00000500000000000000" pitchFamily="2" charset="-52"/>
              </a:rPr>
              <a:t>быть реализуема в имеющихся </a:t>
            </a:r>
            <a:r>
              <a:rPr lang="ru-RU" sz="1800" dirty="0" smtClean="0">
                <a:latin typeface="Merriweather" panose="00000500000000000000" pitchFamily="2" charset="-52"/>
              </a:rPr>
              <a:t>условиях;</a:t>
            </a:r>
            <a:endParaRPr lang="ru-RU" sz="1800" dirty="0">
              <a:latin typeface="Merriweather" panose="00000500000000000000" pitchFamily="2" charset="-52"/>
            </a:endParaRPr>
          </a:p>
        </p:txBody>
      </p:sp>
      <p:sp>
        <p:nvSpPr>
          <p:cNvPr id="21" name="Прямоугольник 20"/>
          <p:cNvSpPr/>
          <p:nvPr/>
        </p:nvSpPr>
        <p:spPr>
          <a:xfrm>
            <a:off x="4392612" y="1883769"/>
            <a:ext cx="4451351" cy="276999"/>
          </a:xfrm>
          <a:prstGeom prst="rect">
            <a:avLst/>
          </a:prstGeom>
        </p:spPr>
        <p:txBody>
          <a:bodyPr wrap="square" lIns="0" tIns="0" rIns="0" bIns="0">
            <a:spAutoFit/>
          </a:bodyPr>
          <a:lstStyle/>
          <a:p>
            <a:pPr lvl="0"/>
            <a:r>
              <a:rPr lang="ru-RU" sz="1800" dirty="0">
                <a:latin typeface="Merriweather" panose="00000500000000000000" pitchFamily="2" charset="-52"/>
              </a:rPr>
              <a:t>быть сформулирована </a:t>
            </a:r>
            <a:r>
              <a:rPr lang="ru-RU" sz="1800" dirty="0" smtClean="0">
                <a:latin typeface="Merriweather" panose="00000500000000000000" pitchFamily="2" charset="-52"/>
              </a:rPr>
              <a:t>лаконично;</a:t>
            </a:r>
            <a:endParaRPr lang="ru-RU" sz="1800" dirty="0">
              <a:latin typeface="Merriweather" panose="00000500000000000000" pitchFamily="2" charset="-52"/>
            </a:endParaRPr>
          </a:p>
        </p:txBody>
      </p:sp>
      <p:sp>
        <p:nvSpPr>
          <p:cNvPr id="22" name="Прямоугольник 21"/>
          <p:cNvSpPr/>
          <p:nvPr/>
        </p:nvSpPr>
        <p:spPr>
          <a:xfrm>
            <a:off x="4333874" y="2399024"/>
            <a:ext cx="4451351" cy="276999"/>
          </a:xfrm>
          <a:prstGeom prst="rect">
            <a:avLst/>
          </a:prstGeom>
        </p:spPr>
        <p:txBody>
          <a:bodyPr wrap="square" lIns="0" tIns="0" rIns="0" bIns="0">
            <a:spAutoFit/>
          </a:bodyPr>
          <a:lstStyle/>
          <a:p>
            <a:pPr lvl="0"/>
            <a:r>
              <a:rPr lang="ru-RU" sz="1800" dirty="0">
                <a:latin typeface="Merriweather" panose="00000500000000000000" pitchFamily="2" charset="-52"/>
              </a:rPr>
              <a:t>быть понятна учителю и </a:t>
            </a:r>
            <a:r>
              <a:rPr lang="ru-RU" sz="1800" dirty="0" smtClean="0">
                <a:latin typeface="Merriweather" panose="00000500000000000000" pitchFamily="2" charset="-52"/>
              </a:rPr>
              <a:t>ученику;</a:t>
            </a:r>
            <a:endParaRPr lang="ru-RU" sz="1800" dirty="0">
              <a:latin typeface="Merriweather" panose="00000500000000000000" pitchFamily="2" charset="-52"/>
            </a:endParaRPr>
          </a:p>
        </p:txBody>
      </p:sp>
      <p:sp>
        <p:nvSpPr>
          <p:cNvPr id="23" name="Прямоугольник 22"/>
          <p:cNvSpPr/>
          <p:nvPr/>
        </p:nvSpPr>
        <p:spPr>
          <a:xfrm>
            <a:off x="4392609" y="2998295"/>
            <a:ext cx="4451351" cy="553998"/>
          </a:xfrm>
          <a:prstGeom prst="rect">
            <a:avLst/>
          </a:prstGeom>
        </p:spPr>
        <p:txBody>
          <a:bodyPr wrap="square" lIns="0" tIns="0" rIns="0" bIns="0">
            <a:spAutoFit/>
          </a:bodyPr>
          <a:lstStyle/>
          <a:p>
            <a:pPr lvl="0"/>
            <a:r>
              <a:rPr lang="ru-RU" sz="1800" dirty="0">
                <a:latin typeface="Merriweather" panose="00000500000000000000" pitchFamily="2" charset="-52"/>
              </a:rPr>
              <a:t>отражать сосуществование в науке известного и еще неизвестного.</a:t>
            </a:r>
          </a:p>
        </p:txBody>
      </p:sp>
    </p:spTree>
    <p:extLst>
      <p:ext uri="{BB962C8B-B14F-4D97-AF65-F5344CB8AC3E}">
        <p14:creationId xmlns:p14="http://schemas.microsoft.com/office/powerpoint/2010/main" val="1539545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227762" y="0"/>
            <a:ext cx="2916235" cy="5143500"/>
          </a:xfrm>
          <a:prstGeom prst="rect">
            <a:avLst/>
          </a:prstGeom>
          <a:solidFill>
            <a:srgbClr val="5300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60000" bIns="180000" rtlCol="0" anchor="ctr"/>
          <a:lstStyle/>
          <a:p>
            <a:pPr fontAlgn="base"/>
            <a:r>
              <a:rPr lang="ru-RU" sz="1800" dirty="0">
                <a:solidFill>
                  <a:prstClr val="white"/>
                </a:solidFill>
                <a:latin typeface="Merriweather" pitchFamily="2" charset="-52"/>
              </a:rPr>
              <a:t>Объек­том выступает то, </a:t>
            </a:r>
            <a:br>
              <a:rPr lang="ru-RU" sz="1800" dirty="0">
                <a:solidFill>
                  <a:prstClr val="white"/>
                </a:solidFill>
                <a:latin typeface="Merriweather" pitchFamily="2" charset="-52"/>
              </a:rPr>
            </a:br>
            <a:r>
              <a:rPr lang="ru-RU" sz="1800" dirty="0">
                <a:solidFill>
                  <a:prstClr val="white"/>
                </a:solidFill>
                <a:latin typeface="Merriweather" pitchFamily="2" charset="-52"/>
              </a:rPr>
              <a:t>что исследуется, </a:t>
            </a:r>
            <a:br>
              <a:rPr lang="ru-RU" sz="1800" dirty="0">
                <a:solidFill>
                  <a:prstClr val="white"/>
                </a:solidFill>
                <a:latin typeface="Merriweather" pitchFamily="2" charset="-52"/>
              </a:rPr>
            </a:br>
            <a:r>
              <a:rPr lang="ru-RU" sz="1800" dirty="0">
                <a:solidFill>
                  <a:prstClr val="white"/>
                </a:solidFill>
                <a:latin typeface="Merriweather" pitchFamily="2" charset="-52"/>
              </a:rPr>
              <a:t>а предметом — </a:t>
            </a:r>
            <a:br>
              <a:rPr lang="ru-RU" sz="1800" dirty="0">
                <a:solidFill>
                  <a:prstClr val="white"/>
                </a:solidFill>
                <a:latin typeface="Merriweather" pitchFamily="2" charset="-52"/>
              </a:rPr>
            </a:br>
            <a:r>
              <a:rPr lang="ru-RU" sz="1800" dirty="0">
                <a:solidFill>
                  <a:prstClr val="white"/>
                </a:solidFill>
                <a:latin typeface="Merriweather" pitchFamily="2" charset="-52"/>
              </a:rPr>
              <a:t>то, что в этом объекте получает объяснение.</a:t>
            </a:r>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21563"/>
            <a:ext cx="1316571" cy="288000"/>
          </a:xfrm>
          <a:prstGeom prst="rect">
            <a:avLst/>
          </a:prstGeom>
        </p:spPr>
      </p:pic>
      <p:sp>
        <p:nvSpPr>
          <p:cNvPr id="10" name="TextBox 9"/>
          <p:cNvSpPr txBox="1"/>
          <p:nvPr/>
        </p:nvSpPr>
        <p:spPr>
          <a:xfrm>
            <a:off x="358777" y="309563"/>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 определить объект </a:t>
            </a:r>
            <a:br>
              <a:rPr lang="ru-RU" sz="2400" dirty="0">
                <a:solidFill>
                  <a:srgbClr val="5300A6"/>
                </a:solidFill>
                <a:latin typeface="Merriweather" pitchFamily="2" charset="-52"/>
              </a:rPr>
            </a:br>
            <a:r>
              <a:rPr lang="ru-RU" sz="2400" dirty="0">
                <a:solidFill>
                  <a:srgbClr val="5300A6"/>
                </a:solidFill>
                <a:latin typeface="Merriweather" pitchFamily="2" charset="-52"/>
              </a:rPr>
              <a:t>и предмет исследования?</a:t>
            </a:r>
          </a:p>
        </p:txBody>
      </p:sp>
      <p:sp>
        <p:nvSpPr>
          <p:cNvPr id="5" name="Прямоугольник 4"/>
          <p:cNvSpPr/>
          <p:nvPr/>
        </p:nvSpPr>
        <p:spPr>
          <a:xfrm>
            <a:off x="358775" y="1480751"/>
            <a:ext cx="2557463" cy="553998"/>
          </a:xfrm>
          <a:prstGeom prst="rect">
            <a:avLst/>
          </a:prstGeom>
        </p:spPr>
        <p:txBody>
          <a:bodyPr wrap="square" lIns="0" tIns="0" rIns="0" bIns="0">
            <a:spAutoFit/>
          </a:bodyPr>
          <a:lstStyle/>
          <a:p>
            <a:r>
              <a:rPr lang="ru-RU" sz="1800" kern="150" dirty="0">
                <a:latin typeface="Merriweather" pitchFamily="2" charset="-52"/>
                <a:ea typeface="SimSun" panose="02010600030101010101" pitchFamily="2" charset="-122"/>
              </a:rPr>
              <a:t>Объект исследования</a:t>
            </a:r>
            <a:r>
              <a:rPr lang="ru-RU" sz="1800" kern="150" dirty="0">
                <a:solidFill>
                  <a:srgbClr val="7030A0"/>
                </a:solidFill>
                <a:latin typeface="Roboto Slab"/>
                <a:ea typeface="SimSun" panose="02010600030101010101" pitchFamily="2" charset="-122"/>
              </a:rPr>
              <a:t> </a:t>
            </a:r>
            <a:endParaRPr lang="ru-RU" sz="1800" dirty="0">
              <a:solidFill>
                <a:srgbClr val="7030A0"/>
              </a:solidFill>
              <a:latin typeface="Roboto Slab"/>
            </a:endParaRPr>
          </a:p>
        </p:txBody>
      </p:sp>
      <p:sp>
        <p:nvSpPr>
          <p:cNvPr id="28" name="Прямоугольник 27"/>
          <p:cNvSpPr/>
          <p:nvPr/>
        </p:nvSpPr>
        <p:spPr>
          <a:xfrm>
            <a:off x="3275012" y="1480751"/>
            <a:ext cx="2557463" cy="553998"/>
          </a:xfrm>
          <a:prstGeom prst="rect">
            <a:avLst/>
          </a:prstGeom>
        </p:spPr>
        <p:txBody>
          <a:bodyPr wrap="square" lIns="0" tIns="0" rIns="0" bIns="0">
            <a:spAutoFit/>
          </a:bodyPr>
          <a:lstStyle/>
          <a:p>
            <a:r>
              <a:rPr lang="ru-RU" sz="1800" kern="150" dirty="0">
                <a:latin typeface="Merriweather" pitchFamily="2" charset="-52"/>
                <a:ea typeface="SimSun" panose="02010600030101010101" pitchFamily="2" charset="-122"/>
              </a:rPr>
              <a:t>Предмет исследования</a:t>
            </a:r>
            <a:endParaRPr lang="ru-RU" sz="1800" dirty="0">
              <a:latin typeface="Merriweather" pitchFamily="2" charset="-52"/>
            </a:endParaRPr>
          </a:p>
        </p:txBody>
      </p:sp>
      <p:sp>
        <p:nvSpPr>
          <p:cNvPr id="6" name="Прямоугольник 5"/>
          <p:cNvSpPr/>
          <p:nvPr/>
        </p:nvSpPr>
        <p:spPr>
          <a:xfrm>
            <a:off x="358775" y="2382391"/>
            <a:ext cx="2557463" cy="654025"/>
          </a:xfrm>
          <a:prstGeom prst="rect">
            <a:avLst/>
          </a:prstGeom>
        </p:spPr>
        <p:txBody>
          <a:bodyPr wrap="square" lIns="0" tIns="0" rIns="0" bIns="0">
            <a:spAutoFit/>
          </a:bodyPr>
          <a:lstStyle/>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Это процесс или явление, которые избраны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для изучения.</a:t>
            </a:r>
            <a:endParaRPr lang="ru-RU" sz="1400" dirty="0">
              <a:solidFill>
                <a:prstClr val="black"/>
              </a:solidFill>
              <a:ea typeface="Calibri" panose="020F0502020204030204" pitchFamily="34" charset="0"/>
              <a:cs typeface="Times New Roman" panose="02020603050405020304" pitchFamily="18" charset="0"/>
            </a:endParaRPr>
          </a:p>
        </p:txBody>
      </p:sp>
      <p:sp>
        <p:nvSpPr>
          <p:cNvPr id="29" name="Прямоугольник 28"/>
          <p:cNvSpPr/>
          <p:nvPr/>
        </p:nvSpPr>
        <p:spPr>
          <a:xfrm>
            <a:off x="3275011" y="2382391"/>
            <a:ext cx="2557463" cy="1308050"/>
          </a:xfrm>
          <a:prstGeom prst="rect">
            <a:avLst/>
          </a:prstGeom>
        </p:spPr>
        <p:txBody>
          <a:bodyPr wrap="square" lIns="0" tIns="0" rIns="0" bIns="0">
            <a:spAutoFit/>
          </a:bodyPr>
          <a:lstStyle/>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Более конкретен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и включает только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те связи и отношения, которые подлежат непосредственному изучению в данной работе.</a:t>
            </a:r>
            <a:endParaRPr lang="ru-RU" sz="1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1035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88238"/>
            <a:ext cx="1316571" cy="288000"/>
          </a:xfrm>
          <a:prstGeom prst="rect">
            <a:avLst/>
          </a:prstGeom>
        </p:spPr>
      </p:pic>
      <p:sp>
        <p:nvSpPr>
          <p:cNvPr id="10" name="TextBox 9"/>
          <p:cNvSpPr txBox="1"/>
          <p:nvPr/>
        </p:nvSpPr>
        <p:spPr>
          <a:xfrm>
            <a:off x="358777" y="309563"/>
            <a:ext cx="8426448"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 определить  цели и задачи?</a:t>
            </a:r>
          </a:p>
        </p:txBody>
      </p:sp>
      <p:sp>
        <p:nvSpPr>
          <p:cNvPr id="5" name="Прямоугольник 4"/>
          <p:cNvSpPr/>
          <p:nvPr/>
        </p:nvSpPr>
        <p:spPr>
          <a:xfrm>
            <a:off x="1439861" y="807611"/>
            <a:ext cx="2557463" cy="276999"/>
          </a:xfrm>
          <a:prstGeom prst="rect">
            <a:avLst/>
          </a:prstGeom>
        </p:spPr>
        <p:txBody>
          <a:bodyPr wrap="square" lIns="0" tIns="0" rIns="0" bIns="0">
            <a:spAutoFit/>
          </a:bodyPr>
          <a:lstStyle/>
          <a:p>
            <a:r>
              <a:rPr lang="ru-RU" sz="1800" kern="150" dirty="0">
                <a:solidFill>
                  <a:srgbClr val="7030A0"/>
                </a:solidFill>
                <a:latin typeface="Merriweather" pitchFamily="2" charset="-52"/>
                <a:ea typeface="SimSun" panose="02010600030101010101" pitchFamily="2" charset="-122"/>
              </a:rPr>
              <a:t>Цель</a:t>
            </a:r>
            <a:endParaRPr lang="ru-RU" sz="1800" dirty="0">
              <a:solidFill>
                <a:srgbClr val="7030A0"/>
              </a:solidFill>
              <a:latin typeface="Merriweather" pitchFamily="2" charset="-52"/>
            </a:endParaRPr>
          </a:p>
        </p:txBody>
      </p:sp>
      <p:sp>
        <p:nvSpPr>
          <p:cNvPr id="28" name="Прямоугольник 27"/>
          <p:cNvSpPr/>
          <p:nvPr/>
        </p:nvSpPr>
        <p:spPr>
          <a:xfrm>
            <a:off x="5832473" y="807611"/>
            <a:ext cx="2557463" cy="276999"/>
          </a:xfrm>
          <a:prstGeom prst="rect">
            <a:avLst/>
          </a:prstGeom>
        </p:spPr>
        <p:txBody>
          <a:bodyPr wrap="square" lIns="0" tIns="0" rIns="0" bIns="0">
            <a:spAutoFit/>
          </a:bodyPr>
          <a:lstStyle/>
          <a:p>
            <a:r>
              <a:rPr lang="ru-RU" sz="1800" kern="150" dirty="0">
                <a:solidFill>
                  <a:srgbClr val="7030A0"/>
                </a:solidFill>
                <a:latin typeface="Merriweather" pitchFamily="2" charset="-52"/>
                <a:ea typeface="SimSun" panose="02010600030101010101" pitchFamily="2" charset="-122"/>
              </a:rPr>
              <a:t>Задачи</a:t>
            </a:r>
            <a:endParaRPr lang="ru-RU" sz="1800" dirty="0">
              <a:solidFill>
                <a:srgbClr val="7030A0"/>
              </a:solidFill>
              <a:latin typeface="Merriweather" pitchFamily="2" charset="-52"/>
            </a:endParaRPr>
          </a:p>
        </p:txBody>
      </p:sp>
      <p:sp>
        <p:nvSpPr>
          <p:cNvPr id="6" name="Прямоугольник 5"/>
          <p:cNvSpPr/>
          <p:nvPr/>
        </p:nvSpPr>
        <p:spPr>
          <a:xfrm>
            <a:off x="1439860" y="1211937"/>
            <a:ext cx="2557463" cy="1735924"/>
          </a:xfrm>
          <a:prstGeom prst="rect">
            <a:avLst/>
          </a:prstGeom>
        </p:spPr>
        <p:txBody>
          <a:bodyPr wrap="square" lIns="0" tIns="0" rIns="0" bIns="0">
            <a:spAutoFit/>
          </a:bodyPr>
          <a:lstStyle/>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Формулируется кратко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и предельно точно,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в смысловом отношении выражая то основное,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что намеревается сделать исследователь, к какому конечному результату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он стремится. </a:t>
            </a:r>
            <a:endParaRPr lang="ru-RU" sz="1400" dirty="0">
              <a:solidFill>
                <a:prstClr val="black"/>
              </a:solidFill>
              <a:ea typeface="Calibri" panose="020F0502020204030204" pitchFamily="34" charset="0"/>
              <a:cs typeface="Times New Roman" panose="02020603050405020304" pitchFamily="18" charset="0"/>
            </a:endParaRPr>
          </a:p>
        </p:txBody>
      </p:sp>
      <p:sp>
        <p:nvSpPr>
          <p:cNvPr id="29" name="Прямоугольник 28"/>
          <p:cNvSpPr/>
          <p:nvPr/>
        </p:nvSpPr>
        <p:spPr>
          <a:xfrm>
            <a:off x="5832473" y="1177072"/>
            <a:ext cx="2557463" cy="2607958"/>
          </a:xfrm>
          <a:prstGeom prst="rect">
            <a:avLst/>
          </a:prstGeom>
        </p:spPr>
        <p:txBody>
          <a:bodyPr wrap="square" lIns="0" tIns="0" rIns="0" bIns="0">
            <a:spAutoFit/>
          </a:bodyPr>
          <a:lstStyle/>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Ставится несколько,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и каждая из них четкой формулировкой раскрывает ту сторону темы, которая подвергается изучению. Определяя задачи, необходимо учитывать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их взаимную связь. Каждая поставленная задача должна иметь решение, отраженное в одном или нескольких выводах.</a:t>
            </a:r>
            <a:endParaRPr lang="ru-RU" sz="1400" dirty="0">
              <a:solidFill>
                <a:prstClr val="black"/>
              </a:solidFill>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1389" y="1188611"/>
            <a:ext cx="770192" cy="63398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777" y="1188611"/>
            <a:ext cx="633984" cy="633984"/>
          </a:xfrm>
          <a:prstGeom prst="rect">
            <a:avLst/>
          </a:prstGeom>
        </p:spPr>
      </p:pic>
    </p:spTree>
    <p:extLst>
      <p:ext uri="{BB962C8B-B14F-4D97-AF65-F5344CB8AC3E}">
        <p14:creationId xmlns:p14="http://schemas.microsoft.com/office/powerpoint/2010/main" val="33658082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63300"/>
            <a:ext cx="1316571" cy="288000"/>
          </a:xfrm>
          <a:prstGeom prst="rect">
            <a:avLst/>
          </a:prstGeom>
        </p:spPr>
      </p:pic>
      <p:sp>
        <p:nvSpPr>
          <p:cNvPr id="10" name="TextBox 9"/>
          <p:cNvSpPr txBox="1"/>
          <p:nvPr/>
        </p:nvSpPr>
        <p:spPr>
          <a:xfrm>
            <a:off x="358775" y="314325"/>
            <a:ext cx="8426449" cy="369332"/>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 правильно сформулировать гипотезу?</a:t>
            </a:r>
          </a:p>
        </p:txBody>
      </p:sp>
      <p:grpSp>
        <p:nvGrpSpPr>
          <p:cNvPr id="9" name="Группа 8"/>
          <p:cNvGrpSpPr/>
          <p:nvPr/>
        </p:nvGrpSpPr>
        <p:grpSpPr>
          <a:xfrm>
            <a:off x="358775" y="967327"/>
            <a:ext cx="5508625" cy="1960560"/>
            <a:chOff x="1817688" y="1190583"/>
            <a:chExt cx="5508625" cy="1960560"/>
          </a:xfrm>
        </p:grpSpPr>
        <p:sp>
          <p:nvSpPr>
            <p:cNvPr id="2" name="Прямоугольник 1"/>
            <p:cNvSpPr/>
            <p:nvPr/>
          </p:nvSpPr>
          <p:spPr>
            <a:xfrm>
              <a:off x="1817688" y="1190583"/>
              <a:ext cx="5508625" cy="299184"/>
            </a:xfrm>
            <a:prstGeom prst="rect">
              <a:avLst/>
            </a:prstGeom>
          </p:spPr>
          <p:txBody>
            <a:bodyPr wrap="square" lIns="0" tIns="0" rIns="0" bIns="0">
              <a:spAutoFit/>
            </a:bodyPr>
            <a:lstStyle/>
            <a:p>
              <a:pPr fontAlgn="base">
                <a:lnSpc>
                  <a:spcPct val="115000"/>
                </a:lnSpc>
                <a:spcAft>
                  <a:spcPts val="600"/>
                </a:spcAft>
              </a:pPr>
              <a:r>
                <a:rPr lang="ru-RU" sz="1800" kern="150" dirty="0">
                  <a:latin typeface="Merriweather" pitchFamily="2" charset="-52"/>
                  <a:ea typeface="SimSun" panose="02010600030101010101" pitchFamily="2" charset="-122"/>
                  <a:cs typeface="Mangal" panose="02040503050203030202" pitchFamily="18" charset="0"/>
                </a:rPr>
                <a:t>Гипотеза —</a:t>
              </a:r>
              <a:endParaRPr lang="ru-RU" sz="1800" dirty="0">
                <a:latin typeface="Merriweather" pitchFamily="2" charset="-52"/>
                <a:ea typeface="Calibri" panose="020F0502020204030204" pitchFamily="34" charset="0"/>
                <a:cs typeface="Times New Roman" panose="02020603050405020304" pitchFamily="18" charset="0"/>
              </a:endParaRPr>
            </a:p>
          </p:txBody>
        </p:sp>
        <p:sp>
          <p:nvSpPr>
            <p:cNvPr id="3" name="Прямоугольник 2"/>
            <p:cNvSpPr/>
            <p:nvPr/>
          </p:nvSpPr>
          <p:spPr>
            <a:xfrm>
              <a:off x="1817688" y="1625084"/>
              <a:ext cx="5473700" cy="1526059"/>
            </a:xfrm>
            <a:prstGeom prst="rect">
              <a:avLst/>
            </a:prstGeom>
          </p:spPr>
          <p:txBody>
            <a:bodyPr wrap="square" lIns="0" tIns="0" rIns="0" bIns="0">
              <a:spAutoFit/>
            </a:bodyPr>
            <a:lstStyle/>
            <a:p>
              <a:pPr fontAlgn="base">
                <a:lnSpc>
                  <a:spcPts val="1725"/>
                </a:lnSpc>
              </a:pPr>
              <a:r>
                <a:rPr lang="ru-RU" sz="1400" kern="150" dirty="0">
                  <a:solidFill>
                    <a:prstClr val="black"/>
                  </a:solidFill>
                  <a:ea typeface="SimSun" panose="02010600030101010101" pitchFamily="2" charset="-122"/>
                  <a:cs typeface="Times New Roman" panose="02020603050405020304" pitchFamily="18" charset="0"/>
                </a:rPr>
                <a:t>научное предположение, требующее проверки на опыте </a:t>
              </a:r>
            </a:p>
            <a:p>
              <a:pPr fontAlgn="base">
                <a:lnSpc>
                  <a:spcPts val="1725"/>
                </a:lnSpc>
              </a:pPr>
              <a:r>
                <a:rPr lang="ru-RU" sz="1400" kern="150" dirty="0">
                  <a:solidFill>
                    <a:prstClr val="black"/>
                  </a:solidFill>
                  <a:ea typeface="SimSun" panose="02010600030101010101" pitchFamily="2" charset="-122"/>
                  <a:cs typeface="Times New Roman" panose="02020603050405020304" pitchFamily="18" charset="0"/>
                </a:rPr>
                <a:t>и теоретического обоснования, подтверждения. Знание предмета исследования позволяет выдвинуть гипотезу.</a:t>
              </a:r>
            </a:p>
            <a:p>
              <a:pPr fontAlgn="base">
                <a:lnSpc>
                  <a:spcPts val="1725"/>
                </a:lnSpc>
              </a:pPr>
              <a:endParaRPr lang="ru-RU" sz="1400" kern="150" dirty="0">
                <a:solidFill>
                  <a:prstClr val="black"/>
                </a:solidFill>
                <a:ea typeface="SimSun" panose="02010600030101010101" pitchFamily="2" charset="-122"/>
                <a:cs typeface="Times New Roman" panose="02020603050405020304" pitchFamily="18" charset="0"/>
              </a:endParaRPr>
            </a:p>
            <a:p>
              <a:pPr fontAlgn="base">
                <a:lnSpc>
                  <a:spcPts val="1725"/>
                </a:lnSpc>
              </a:pPr>
              <a:r>
                <a:rPr lang="ru-RU" sz="1400" kern="150" dirty="0">
                  <a:solidFill>
                    <a:prstClr val="black"/>
                  </a:solidFill>
                  <a:ea typeface="SimSun" panose="02010600030101010101" pitchFamily="2" charset="-122"/>
                  <a:cs typeface="Times New Roman" panose="02020603050405020304" pitchFamily="18" charset="0"/>
                </a:rPr>
                <a:t>Любая гипотеза рассмат­ривается как первоначаль­ная канва </a:t>
              </a:r>
              <a:br>
                <a:rPr lang="ru-RU" sz="1400" kern="150" dirty="0">
                  <a:solidFill>
                    <a:prstClr val="black"/>
                  </a:solidFill>
                  <a:ea typeface="SimSun" panose="02010600030101010101" pitchFamily="2" charset="-122"/>
                  <a:cs typeface="Times New Roman" panose="02020603050405020304" pitchFamily="18" charset="0"/>
                </a:rPr>
              </a:br>
              <a:r>
                <a:rPr lang="ru-RU" sz="1400" kern="150" dirty="0">
                  <a:solidFill>
                    <a:prstClr val="black"/>
                  </a:solidFill>
                  <a:ea typeface="SimSun" panose="02010600030101010101" pitchFamily="2" charset="-122"/>
                  <a:cs typeface="Times New Roman" panose="02020603050405020304" pitchFamily="18" charset="0"/>
                </a:rPr>
                <a:t>и отправная точка для иссле­дований, которая может подтвердиться или не подтвердиться.</a:t>
              </a:r>
              <a:endParaRPr lang="ru-RU" sz="1400" dirty="0">
                <a:solidFill>
                  <a:prstClr val="black"/>
                </a:solidFill>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01334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227762" y="0"/>
            <a:ext cx="2916235" cy="5143500"/>
          </a:xfrm>
          <a:prstGeom prst="rect">
            <a:avLst/>
          </a:prstGeom>
          <a:solidFill>
            <a:srgbClr val="5300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60000" bIns="180000" rtlCol="0" anchor="ctr"/>
          <a:lstStyle/>
          <a:p>
            <a:pPr fontAlgn="base"/>
            <a:r>
              <a:rPr lang="ru-RU" sz="1800" dirty="0">
                <a:solidFill>
                  <a:prstClr val="white"/>
                </a:solidFill>
                <a:latin typeface="Merriweather" pitchFamily="2" charset="-52"/>
              </a:rPr>
              <a:t>Метод исследования — это способ получения, сбора, обработки </a:t>
            </a:r>
            <a:br>
              <a:rPr lang="ru-RU" sz="1800" dirty="0">
                <a:solidFill>
                  <a:prstClr val="white"/>
                </a:solidFill>
                <a:latin typeface="Merriweather" pitchFamily="2" charset="-52"/>
              </a:rPr>
            </a:br>
            <a:r>
              <a:rPr lang="ru-RU" sz="1800" dirty="0">
                <a:solidFill>
                  <a:prstClr val="white"/>
                </a:solidFill>
                <a:latin typeface="Merriweather" pitchFamily="2" charset="-52"/>
              </a:rPr>
              <a:t>или анализа данных.</a:t>
            </a:r>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88238"/>
            <a:ext cx="1316571" cy="288000"/>
          </a:xfrm>
          <a:prstGeom prst="rect">
            <a:avLst/>
          </a:prstGeom>
        </p:spPr>
      </p:pic>
      <p:sp>
        <p:nvSpPr>
          <p:cNvPr id="10" name="TextBox 9"/>
          <p:cNvSpPr txBox="1"/>
          <p:nvPr/>
        </p:nvSpPr>
        <p:spPr>
          <a:xfrm>
            <a:off x="358777" y="309563"/>
            <a:ext cx="547369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 выбрать методы исследования?</a:t>
            </a:r>
          </a:p>
        </p:txBody>
      </p:sp>
      <p:sp>
        <p:nvSpPr>
          <p:cNvPr id="5" name="Прямоугольник 4"/>
          <p:cNvSpPr/>
          <p:nvPr/>
        </p:nvSpPr>
        <p:spPr>
          <a:xfrm>
            <a:off x="358775" y="1290251"/>
            <a:ext cx="5473700" cy="276999"/>
          </a:xfrm>
          <a:prstGeom prst="rect">
            <a:avLst/>
          </a:prstGeom>
        </p:spPr>
        <p:txBody>
          <a:bodyPr wrap="square" lIns="0" tIns="0" rIns="0" bIns="0">
            <a:spAutoFit/>
          </a:bodyPr>
          <a:lstStyle/>
          <a:p>
            <a:r>
              <a:rPr lang="ru-RU" sz="1800" kern="150" dirty="0">
                <a:latin typeface="Merriweather" pitchFamily="2" charset="-52"/>
                <a:ea typeface="SimSun" panose="02010600030101010101" pitchFamily="2" charset="-122"/>
              </a:rPr>
              <a:t>Наиболее распространенные методы</a:t>
            </a:r>
            <a:r>
              <a:rPr lang="ru-RU" sz="1800" kern="150" dirty="0">
                <a:solidFill>
                  <a:srgbClr val="7030A0"/>
                </a:solidFill>
                <a:latin typeface="Roboto Slab"/>
                <a:ea typeface="SimSun" panose="02010600030101010101" pitchFamily="2" charset="-122"/>
              </a:rPr>
              <a:t>:</a:t>
            </a:r>
            <a:endParaRPr lang="ru-RU" sz="1800" dirty="0">
              <a:solidFill>
                <a:srgbClr val="7030A0"/>
              </a:solidFill>
              <a:latin typeface="Roboto Slab"/>
            </a:endParaRPr>
          </a:p>
        </p:txBody>
      </p:sp>
      <p:sp>
        <p:nvSpPr>
          <p:cNvPr id="6" name="Прямоугольник 5"/>
          <p:cNvSpPr/>
          <p:nvPr/>
        </p:nvSpPr>
        <p:spPr>
          <a:xfrm>
            <a:off x="358775" y="1780699"/>
            <a:ext cx="270000" cy="2167260"/>
          </a:xfrm>
          <a:prstGeom prst="rect">
            <a:avLst/>
          </a:prstGeom>
        </p:spPr>
        <p:txBody>
          <a:bodyPr wrap="square" lIns="0" tIns="0" rIns="0" bIns="0">
            <a:spAutoFit/>
          </a:bodyPr>
          <a:lstStyle/>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a:t>
            </a:r>
            <a:br>
              <a:rPr lang="ru-RU" sz="1400" kern="150" dirty="0">
                <a:solidFill>
                  <a:prstClr val="black"/>
                </a:solidFill>
                <a:ea typeface="SimSun" panose="02010600030101010101" pitchFamily="2" charset="-122"/>
                <a:cs typeface="Times New Roman" panose="02020603050405020304" pitchFamily="18" charset="0"/>
              </a:rPr>
            </a:br>
            <a:endParaRPr lang="ru-RU" sz="1400" kern="150" dirty="0">
              <a:solidFill>
                <a:prstClr val="black"/>
              </a:solidFill>
              <a:ea typeface="SimSun" panose="02010600030101010101" pitchFamily="2" charset="-122"/>
              <a:cs typeface="Times New Roman" panose="02020603050405020304" pitchFamily="18" charset="0"/>
            </a:endParaRPr>
          </a:p>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a:t>
            </a:r>
          </a:p>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a:t>
            </a:r>
          </a:p>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a:t>
            </a:r>
          </a:p>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a:t>
            </a:r>
          </a:p>
          <a:p>
            <a:pPr fontAlgn="base">
              <a:lnSpc>
                <a:spcPts val="1725"/>
              </a:lnSpc>
              <a:spcAft>
                <a:spcPts val="1000"/>
              </a:spcAft>
            </a:pPr>
            <a:r>
              <a:rPr lang="ru-RU" sz="1400" kern="150" dirty="0">
                <a:solidFill>
                  <a:prstClr val="black"/>
                </a:solidFill>
                <a:ea typeface="SimSun" panose="02010600030101010101" pitchFamily="2" charset="-122"/>
                <a:cs typeface="Times New Roman" panose="02020603050405020304" pitchFamily="18" charset="0"/>
              </a:rPr>
              <a:t>•</a:t>
            </a:r>
          </a:p>
        </p:txBody>
      </p:sp>
      <p:sp>
        <p:nvSpPr>
          <p:cNvPr id="9" name="Прямоугольник 8"/>
          <p:cNvSpPr/>
          <p:nvPr/>
        </p:nvSpPr>
        <p:spPr>
          <a:xfrm>
            <a:off x="628775" y="1780699"/>
            <a:ext cx="4122613" cy="2159117"/>
          </a:xfrm>
          <a:prstGeom prst="rect">
            <a:avLst/>
          </a:prstGeom>
        </p:spPr>
        <p:txBody>
          <a:bodyPr wrap="square" lIns="0" tIns="0" rIns="0" bIns="0">
            <a:spAutoFit/>
          </a:bodyPr>
          <a:lstStyle/>
          <a:p>
            <a:pPr fontAlgn="base">
              <a:lnSpc>
                <a:spcPts val="1725"/>
              </a:lnSpc>
              <a:spcAft>
                <a:spcPts val="1000"/>
              </a:spcAft>
            </a:pPr>
            <a:r>
              <a:rPr lang="ru-RU" sz="1400" kern="150" dirty="0">
                <a:solidFill>
                  <a:prstClr val="black"/>
                </a:solidFill>
                <a:latin typeface="Roboto" pitchFamily="2" charset="0"/>
                <a:ea typeface="Roboto" pitchFamily="2" charset="0"/>
                <a:cs typeface="Roboto" pitchFamily="2" charset="0"/>
              </a:rPr>
              <a:t>анализ научно-методической литературы, документальных и архивных материалов;</a:t>
            </a:r>
          </a:p>
          <a:p>
            <a:pPr fontAlgn="base">
              <a:lnSpc>
                <a:spcPts val="1725"/>
              </a:lnSpc>
              <a:spcAft>
                <a:spcPts val="1000"/>
              </a:spcAft>
            </a:pPr>
            <a:r>
              <a:rPr lang="ru-RU" sz="1400" kern="150" dirty="0">
                <a:solidFill>
                  <a:prstClr val="black"/>
                </a:solidFill>
                <a:latin typeface="Roboto" pitchFamily="2" charset="0"/>
                <a:ea typeface="Roboto" pitchFamily="2" charset="0"/>
                <a:cs typeface="Roboto" pitchFamily="2" charset="0"/>
              </a:rPr>
              <a:t>опрос (беседа, интервью и анкетирование);</a:t>
            </a:r>
          </a:p>
          <a:p>
            <a:pPr fontAlgn="base">
              <a:lnSpc>
                <a:spcPts val="1725"/>
              </a:lnSpc>
              <a:spcAft>
                <a:spcPts val="1000"/>
              </a:spcAft>
            </a:pPr>
            <a:r>
              <a:rPr lang="ru-RU" sz="1400" kern="150" dirty="0">
                <a:solidFill>
                  <a:prstClr val="black"/>
                </a:solidFill>
                <a:latin typeface="Roboto" pitchFamily="2" charset="0"/>
                <a:ea typeface="Roboto" pitchFamily="2" charset="0"/>
                <a:cs typeface="Roboto" pitchFamily="2" charset="0"/>
              </a:rPr>
              <a:t>контрольные испытания (тестирование);</a:t>
            </a:r>
          </a:p>
          <a:p>
            <a:pPr fontAlgn="base">
              <a:lnSpc>
                <a:spcPts val="1725"/>
              </a:lnSpc>
              <a:spcAft>
                <a:spcPts val="1000"/>
              </a:spcAft>
            </a:pPr>
            <a:r>
              <a:rPr lang="ru-RU" sz="1400" kern="150" dirty="0">
                <a:solidFill>
                  <a:prstClr val="black"/>
                </a:solidFill>
                <a:latin typeface="Roboto" pitchFamily="2" charset="0"/>
                <a:ea typeface="Roboto" pitchFamily="2" charset="0"/>
                <a:cs typeface="Roboto" pitchFamily="2" charset="0"/>
              </a:rPr>
              <a:t>наблюдение;</a:t>
            </a:r>
          </a:p>
          <a:p>
            <a:pPr fontAlgn="base">
              <a:lnSpc>
                <a:spcPts val="1725"/>
              </a:lnSpc>
              <a:spcAft>
                <a:spcPts val="1000"/>
              </a:spcAft>
            </a:pPr>
            <a:r>
              <a:rPr lang="ru-RU" sz="1400" kern="150" dirty="0">
                <a:solidFill>
                  <a:prstClr val="black"/>
                </a:solidFill>
                <a:latin typeface="Roboto" pitchFamily="2" charset="0"/>
                <a:ea typeface="Roboto" pitchFamily="2" charset="0"/>
                <a:cs typeface="Roboto" pitchFamily="2" charset="0"/>
              </a:rPr>
              <a:t>эксперимент;</a:t>
            </a:r>
          </a:p>
          <a:p>
            <a:pPr fontAlgn="base">
              <a:lnSpc>
                <a:spcPts val="1725"/>
              </a:lnSpc>
              <a:spcAft>
                <a:spcPts val="1000"/>
              </a:spcAft>
            </a:pPr>
            <a:r>
              <a:rPr lang="ru-RU" sz="1400" kern="150" dirty="0">
                <a:solidFill>
                  <a:prstClr val="black"/>
                </a:solidFill>
                <a:latin typeface="Roboto" pitchFamily="2" charset="0"/>
                <a:ea typeface="Roboto" pitchFamily="2" charset="0"/>
                <a:cs typeface="Roboto" pitchFamily="2" charset="0"/>
              </a:rPr>
              <a:t>методы математической обработки.</a:t>
            </a:r>
          </a:p>
        </p:txBody>
      </p:sp>
    </p:spTree>
    <p:extLst>
      <p:ext uri="{BB962C8B-B14F-4D97-AF65-F5344CB8AC3E}">
        <p14:creationId xmlns:p14="http://schemas.microsoft.com/office/powerpoint/2010/main" val="32257254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88238"/>
            <a:ext cx="1316571" cy="288000"/>
          </a:xfrm>
          <a:prstGeom prst="rect">
            <a:avLst/>
          </a:prstGeom>
        </p:spPr>
      </p:pic>
      <p:sp>
        <p:nvSpPr>
          <p:cNvPr id="10" name="TextBox 9"/>
          <p:cNvSpPr txBox="1"/>
          <p:nvPr/>
        </p:nvSpPr>
        <p:spPr>
          <a:xfrm>
            <a:off x="358777" y="310414"/>
            <a:ext cx="3079748"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 проводить исследование?</a:t>
            </a:r>
          </a:p>
        </p:txBody>
      </p:sp>
      <p:sp>
        <p:nvSpPr>
          <p:cNvPr id="2" name="Прямоугольник 1"/>
          <p:cNvSpPr/>
          <p:nvPr/>
        </p:nvSpPr>
        <p:spPr>
          <a:xfrm>
            <a:off x="5360988" y="544639"/>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Содержание исследования</a:t>
            </a:r>
            <a:r>
              <a:rPr lang="ru-RU" sz="1400" dirty="0">
                <a:solidFill>
                  <a:prstClr val="black"/>
                </a:solidFill>
              </a:rPr>
              <a:t>.</a:t>
            </a:r>
          </a:p>
        </p:txBody>
      </p:sp>
      <p:sp>
        <p:nvSpPr>
          <p:cNvPr id="3" name="Овал 2"/>
          <p:cNvSpPr/>
          <p:nvPr/>
        </p:nvSpPr>
        <p:spPr>
          <a:xfrm>
            <a:off x="4751388" y="418361"/>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Merriweather" pitchFamily="2" charset="-52"/>
              </a:rPr>
              <a:t>1</a:t>
            </a:r>
            <a:endParaRPr lang="ru-RU" sz="1800" dirty="0">
              <a:solidFill>
                <a:schemeClr val="bg1"/>
              </a:solidFill>
              <a:latin typeface="Merriweather" pitchFamily="2" charset="-52"/>
            </a:endParaRPr>
          </a:p>
        </p:txBody>
      </p:sp>
      <p:sp>
        <p:nvSpPr>
          <p:cNvPr id="18" name="Овал 17"/>
          <p:cNvSpPr/>
          <p:nvPr/>
        </p:nvSpPr>
        <p:spPr>
          <a:xfrm>
            <a:off x="4751388" y="1067074"/>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2</a:t>
            </a:r>
          </a:p>
        </p:txBody>
      </p:sp>
      <p:sp>
        <p:nvSpPr>
          <p:cNvPr id="12" name="Овал 11"/>
          <p:cNvSpPr/>
          <p:nvPr/>
        </p:nvSpPr>
        <p:spPr>
          <a:xfrm>
            <a:off x="4751388" y="1711814"/>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3</a:t>
            </a:r>
          </a:p>
        </p:txBody>
      </p:sp>
      <p:sp>
        <p:nvSpPr>
          <p:cNvPr id="15" name="Овал 14"/>
          <p:cNvSpPr/>
          <p:nvPr/>
        </p:nvSpPr>
        <p:spPr>
          <a:xfrm>
            <a:off x="4751388" y="2290315"/>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4</a:t>
            </a:r>
          </a:p>
        </p:txBody>
      </p:sp>
      <p:sp>
        <p:nvSpPr>
          <p:cNvPr id="17" name="Овал 16"/>
          <p:cNvSpPr/>
          <p:nvPr/>
        </p:nvSpPr>
        <p:spPr>
          <a:xfrm>
            <a:off x="4751388" y="2866917"/>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5</a:t>
            </a:r>
          </a:p>
        </p:txBody>
      </p:sp>
      <p:sp>
        <p:nvSpPr>
          <p:cNvPr id="20" name="Прямоугольник 19"/>
          <p:cNvSpPr/>
          <p:nvPr/>
        </p:nvSpPr>
        <p:spPr>
          <a:xfrm>
            <a:off x="5360987" y="1064972"/>
            <a:ext cx="3424238" cy="553998"/>
          </a:xfrm>
          <a:prstGeom prst="rect">
            <a:avLst/>
          </a:prstGeom>
        </p:spPr>
        <p:txBody>
          <a:bodyPr wrap="square" lIns="0" tIns="0" rIns="0" bIns="0">
            <a:spAutoFit/>
          </a:bodyPr>
          <a:lstStyle/>
          <a:p>
            <a:r>
              <a:rPr lang="ru-RU" sz="1800" dirty="0">
                <a:solidFill>
                  <a:prstClr val="black"/>
                </a:solidFill>
                <a:latin typeface="Merriweather" pitchFamily="2" charset="-52"/>
              </a:rPr>
              <a:t>Последовательность всех действий</a:t>
            </a:r>
            <a:r>
              <a:rPr lang="ru-RU" sz="1400" dirty="0">
                <a:solidFill>
                  <a:prstClr val="black"/>
                </a:solidFill>
                <a:latin typeface="Merriweather" pitchFamily="2" charset="-52"/>
              </a:rPr>
              <a:t>.</a:t>
            </a:r>
          </a:p>
        </p:txBody>
      </p:sp>
      <p:sp>
        <p:nvSpPr>
          <p:cNvPr id="21" name="Прямоугольник 20"/>
          <p:cNvSpPr/>
          <p:nvPr/>
        </p:nvSpPr>
        <p:spPr>
          <a:xfrm>
            <a:off x="5360988" y="1711814"/>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Инструментарий.</a:t>
            </a:r>
          </a:p>
        </p:txBody>
      </p:sp>
      <p:sp>
        <p:nvSpPr>
          <p:cNvPr id="22" name="Прямоугольник 21"/>
          <p:cNvSpPr/>
          <p:nvPr/>
        </p:nvSpPr>
        <p:spPr>
          <a:xfrm>
            <a:off x="5360988" y="2367259"/>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Обязанности.</a:t>
            </a:r>
          </a:p>
        </p:txBody>
      </p:sp>
      <p:sp>
        <p:nvSpPr>
          <p:cNvPr id="23" name="Прямоугольник 22"/>
          <p:cNvSpPr/>
          <p:nvPr/>
        </p:nvSpPr>
        <p:spPr>
          <a:xfrm>
            <a:off x="5360988" y="2866917"/>
            <a:ext cx="3424238" cy="276999"/>
          </a:xfrm>
          <a:prstGeom prst="rect">
            <a:avLst/>
          </a:prstGeom>
        </p:spPr>
        <p:txBody>
          <a:bodyPr wrap="square" lIns="0" tIns="0" rIns="0" bIns="0">
            <a:spAutoFit/>
          </a:bodyPr>
          <a:lstStyle/>
          <a:p>
            <a:r>
              <a:rPr lang="ru-RU" sz="1800" dirty="0">
                <a:solidFill>
                  <a:prstClr val="black"/>
                </a:solidFill>
                <a:latin typeface="Merriweather" pitchFamily="2" charset="-52"/>
              </a:rPr>
              <a:t>Сроки.</a:t>
            </a:r>
          </a:p>
        </p:txBody>
      </p:sp>
      <p:sp>
        <p:nvSpPr>
          <p:cNvPr id="25" name="Прямоугольник 24"/>
          <p:cNvSpPr/>
          <p:nvPr/>
        </p:nvSpPr>
        <p:spPr>
          <a:xfrm>
            <a:off x="358777" y="1428541"/>
            <a:ext cx="3424238" cy="2154436"/>
          </a:xfrm>
          <a:prstGeom prst="rect">
            <a:avLst/>
          </a:prstGeom>
        </p:spPr>
        <p:txBody>
          <a:bodyPr wrap="square" lIns="0" tIns="0" rIns="0" bIns="0">
            <a:spAutoFit/>
          </a:bodyPr>
          <a:lstStyle/>
          <a:p>
            <a:pPr>
              <a:lnSpc>
                <a:spcPct val="125000"/>
              </a:lnSpc>
            </a:pPr>
            <a:r>
              <a:rPr lang="ru-RU" sz="1400" dirty="0">
                <a:solidFill>
                  <a:prstClr val="black"/>
                </a:solidFill>
                <a:latin typeface="Roboto" pitchFamily="2" charset="0"/>
                <a:ea typeface="Roboto" pitchFamily="2" charset="0"/>
                <a:cs typeface="Roboto" pitchFamily="2" charset="0"/>
              </a:rPr>
              <a:t>Что, где, когда и как будет проводиться, наблюдаться, проверяться, сопоставляться и измеряться; какой будет установлен порядок измерения показателей, их регистрации; какие при этом будут применяться средства (техника, инструментарий и др.); кто будет выполнять работу и какую.</a:t>
            </a:r>
          </a:p>
        </p:txBody>
      </p:sp>
    </p:spTree>
    <p:extLst>
      <p:ext uri="{BB962C8B-B14F-4D97-AF65-F5344CB8AC3E}">
        <p14:creationId xmlns:p14="http://schemas.microsoft.com/office/powerpoint/2010/main" val="12598841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88238"/>
            <a:ext cx="1316571" cy="288000"/>
          </a:xfrm>
          <a:prstGeom prst="rect">
            <a:avLst/>
          </a:prstGeom>
        </p:spPr>
      </p:pic>
      <p:sp>
        <p:nvSpPr>
          <p:cNvPr id="10" name="TextBox 9"/>
          <p:cNvSpPr txBox="1"/>
          <p:nvPr/>
        </p:nvSpPr>
        <p:spPr>
          <a:xfrm>
            <a:off x="358776" y="310414"/>
            <a:ext cx="3641723" cy="738664"/>
          </a:xfrm>
          <a:prstGeom prst="rect">
            <a:avLst/>
          </a:prstGeom>
          <a:noFill/>
        </p:spPr>
        <p:txBody>
          <a:bodyPr wrap="square" lIns="0" tIns="0" rIns="0" bIns="0" rtlCol="0">
            <a:spAutoFit/>
          </a:bodyPr>
          <a:lstStyle/>
          <a:p>
            <a:r>
              <a:rPr lang="ru-RU" sz="2400" dirty="0">
                <a:solidFill>
                  <a:srgbClr val="5300A6"/>
                </a:solidFill>
                <a:latin typeface="Merriweather" pitchFamily="2" charset="-52"/>
              </a:rPr>
              <a:t>Как сформулировать выводы?</a:t>
            </a:r>
          </a:p>
        </p:txBody>
      </p:sp>
      <p:sp>
        <p:nvSpPr>
          <p:cNvPr id="2" name="Прямоугольник 1"/>
          <p:cNvSpPr/>
          <p:nvPr/>
        </p:nvSpPr>
        <p:spPr>
          <a:xfrm>
            <a:off x="968373" y="1337941"/>
            <a:ext cx="4864099" cy="553998"/>
          </a:xfrm>
          <a:prstGeom prst="rect">
            <a:avLst/>
          </a:prstGeom>
        </p:spPr>
        <p:txBody>
          <a:bodyPr wrap="square" lIns="0" tIns="0" rIns="0" bIns="0">
            <a:spAutoFit/>
          </a:bodyPr>
          <a:lstStyle/>
          <a:p>
            <a:r>
              <a:rPr lang="ru-RU" sz="1800" dirty="0">
                <a:solidFill>
                  <a:prstClr val="black"/>
                </a:solidFill>
                <a:latin typeface="Merriweather" pitchFamily="2" charset="-52"/>
                <a:ea typeface="Roboto" pitchFamily="2" charset="0"/>
                <a:cs typeface="Roboto" pitchFamily="2" charset="0"/>
              </a:rPr>
              <a:t>В краткой форме содержат итоги исследования.</a:t>
            </a:r>
          </a:p>
        </p:txBody>
      </p:sp>
      <p:sp>
        <p:nvSpPr>
          <p:cNvPr id="3" name="Овал 2"/>
          <p:cNvSpPr/>
          <p:nvPr/>
        </p:nvSpPr>
        <p:spPr>
          <a:xfrm>
            <a:off x="358774" y="1211663"/>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Merriweather" pitchFamily="2" charset="-52"/>
              </a:rPr>
              <a:t>1</a:t>
            </a:r>
            <a:endParaRPr lang="ru-RU" sz="1800" dirty="0">
              <a:solidFill>
                <a:schemeClr val="bg1"/>
              </a:solidFill>
              <a:latin typeface="Merriweather" pitchFamily="2" charset="-52"/>
            </a:endParaRPr>
          </a:p>
        </p:txBody>
      </p:sp>
      <p:sp>
        <p:nvSpPr>
          <p:cNvPr id="19" name="Прямоугольник 18"/>
          <p:cNvSpPr/>
          <p:nvPr/>
        </p:nvSpPr>
        <p:spPr>
          <a:xfrm>
            <a:off x="968376" y="2091256"/>
            <a:ext cx="4864099" cy="553998"/>
          </a:xfrm>
          <a:prstGeom prst="rect">
            <a:avLst/>
          </a:prstGeom>
        </p:spPr>
        <p:txBody>
          <a:bodyPr wrap="square" lIns="0" tIns="0" rIns="0" bIns="0">
            <a:spAutoFit/>
          </a:bodyPr>
          <a:lstStyle/>
          <a:p>
            <a:r>
              <a:rPr lang="ru-RU" sz="1800" dirty="0">
                <a:solidFill>
                  <a:prstClr val="black"/>
                </a:solidFill>
                <a:latin typeface="Merriweather" pitchFamily="2" charset="-52"/>
              </a:rPr>
              <a:t>В тезисной форме отражают то новое, что получено самим автором.</a:t>
            </a:r>
          </a:p>
        </p:txBody>
      </p:sp>
      <p:sp>
        <p:nvSpPr>
          <p:cNvPr id="24" name="Овал 23"/>
          <p:cNvSpPr/>
          <p:nvPr/>
        </p:nvSpPr>
        <p:spPr>
          <a:xfrm>
            <a:off x="358776" y="2189258"/>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2</a:t>
            </a:r>
          </a:p>
        </p:txBody>
      </p:sp>
      <p:sp>
        <p:nvSpPr>
          <p:cNvPr id="26" name="Прямоугольник 25"/>
          <p:cNvSpPr/>
          <p:nvPr/>
        </p:nvSpPr>
        <p:spPr>
          <a:xfrm>
            <a:off x="976000" y="2822781"/>
            <a:ext cx="4864099" cy="1107996"/>
          </a:xfrm>
          <a:prstGeom prst="rect">
            <a:avLst/>
          </a:prstGeom>
        </p:spPr>
        <p:txBody>
          <a:bodyPr wrap="square" lIns="0" tIns="0" rIns="0" bIns="0">
            <a:spAutoFit/>
          </a:bodyPr>
          <a:lstStyle/>
          <a:p>
            <a:r>
              <a:rPr lang="ru-RU" sz="1800" dirty="0">
                <a:solidFill>
                  <a:prstClr val="black"/>
                </a:solidFill>
                <a:latin typeface="Merriweather" pitchFamily="2" charset="-52"/>
              </a:rPr>
              <a:t>Не включают общепринятые в науке положения, </a:t>
            </a:r>
            <a:br>
              <a:rPr lang="ru-RU" sz="1800" dirty="0">
                <a:solidFill>
                  <a:prstClr val="black"/>
                </a:solidFill>
                <a:latin typeface="Merriweather" pitchFamily="2" charset="-52"/>
              </a:rPr>
            </a:br>
            <a:r>
              <a:rPr lang="ru-RU" sz="1800" dirty="0">
                <a:solidFill>
                  <a:prstClr val="black"/>
                </a:solidFill>
                <a:latin typeface="Merriweather" pitchFamily="2" charset="-52"/>
              </a:rPr>
              <a:t>уже не нуждающиеся в доказательствах.</a:t>
            </a:r>
          </a:p>
        </p:txBody>
      </p:sp>
      <p:sp>
        <p:nvSpPr>
          <p:cNvPr id="27" name="Овал 26"/>
          <p:cNvSpPr/>
          <p:nvPr/>
        </p:nvSpPr>
        <p:spPr>
          <a:xfrm>
            <a:off x="366400" y="3142779"/>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3</a:t>
            </a:r>
          </a:p>
        </p:txBody>
      </p:sp>
      <p:sp>
        <p:nvSpPr>
          <p:cNvPr id="28" name="Прямоугольник 27"/>
          <p:cNvSpPr/>
          <p:nvPr/>
        </p:nvSpPr>
        <p:spPr>
          <a:xfrm>
            <a:off x="968375" y="4148471"/>
            <a:ext cx="4864099" cy="276999"/>
          </a:xfrm>
          <a:prstGeom prst="rect">
            <a:avLst/>
          </a:prstGeom>
        </p:spPr>
        <p:txBody>
          <a:bodyPr wrap="square" lIns="0" tIns="0" rIns="0" bIns="0">
            <a:spAutoFit/>
          </a:bodyPr>
          <a:lstStyle/>
          <a:p>
            <a:r>
              <a:rPr lang="ru-RU" sz="1800" dirty="0">
                <a:solidFill>
                  <a:prstClr val="black"/>
                </a:solidFill>
                <a:latin typeface="Merriweather" pitchFamily="2" charset="-52"/>
              </a:rPr>
              <a:t>Выводы соответствуют задачам</a:t>
            </a:r>
            <a:r>
              <a:rPr lang="ru-RU" sz="1400" dirty="0">
                <a:solidFill>
                  <a:prstClr val="black"/>
                </a:solidFill>
              </a:rPr>
              <a:t>.</a:t>
            </a:r>
          </a:p>
        </p:txBody>
      </p:sp>
      <p:sp>
        <p:nvSpPr>
          <p:cNvPr id="29" name="Овал 28"/>
          <p:cNvSpPr/>
          <p:nvPr/>
        </p:nvSpPr>
        <p:spPr>
          <a:xfrm>
            <a:off x="358776" y="4022193"/>
            <a:ext cx="468000" cy="468000"/>
          </a:xfrm>
          <a:prstGeom prst="ellipse">
            <a:avLst/>
          </a:prstGeom>
          <a:solidFill>
            <a:srgbClr val="5300A6"/>
          </a:solid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bg1"/>
                </a:solidFill>
                <a:latin typeface="Merriweather" pitchFamily="2" charset="-52"/>
              </a:rPr>
              <a:t>4</a:t>
            </a:r>
          </a:p>
        </p:txBody>
      </p:sp>
    </p:spTree>
    <p:extLst>
      <p:ext uri="{BB962C8B-B14F-4D97-AF65-F5344CB8AC3E}">
        <p14:creationId xmlns:p14="http://schemas.microsoft.com/office/powerpoint/2010/main" val="138985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solidFill>
                  <a:srgbClr val="5300A6"/>
                </a:solidFill>
                <a:latin typeface="Merriweather" pitchFamily="2" charset="-52"/>
              </a:rPr>
              <a:t>Как написать заключение?</a:t>
            </a:r>
          </a:p>
        </p:txBody>
      </p:sp>
      <p:sp>
        <p:nvSpPr>
          <p:cNvPr id="3" name="Объект 2"/>
          <p:cNvSpPr>
            <a:spLocks noGrp="1"/>
          </p:cNvSpPr>
          <p:nvPr>
            <p:ph idx="1"/>
          </p:nvPr>
        </p:nvSpPr>
        <p:spPr/>
        <p:txBody>
          <a:bodyPr>
            <a:normAutofit/>
          </a:bodyPr>
          <a:lstStyle/>
          <a:p>
            <a:pPr marL="0" indent="0">
              <a:buNone/>
            </a:pPr>
            <a:r>
              <a:rPr lang="ru-RU" sz="1800" dirty="0">
                <a:latin typeface="Merriweather" pitchFamily="2" charset="-52"/>
                <a:ea typeface="Times New Roman"/>
              </a:rPr>
              <a:t>Н</a:t>
            </a:r>
            <a:r>
              <a:rPr lang="ru-RU" sz="1800" dirty="0" smtClean="0">
                <a:latin typeface="Merriweather" pitchFamily="2" charset="-52"/>
                <a:ea typeface="Times New Roman"/>
              </a:rPr>
              <a:t>е </a:t>
            </a:r>
            <a:r>
              <a:rPr lang="ru-RU" sz="1800" dirty="0">
                <a:latin typeface="Merriweather" pitchFamily="2" charset="-52"/>
                <a:ea typeface="Times New Roman"/>
              </a:rPr>
              <a:t>суммирует все выводы, обозначенные в конце глав.</a:t>
            </a:r>
          </a:p>
          <a:p>
            <a:pPr marL="0" indent="0">
              <a:buNone/>
            </a:pPr>
            <a:r>
              <a:rPr lang="ru-RU" sz="1800" dirty="0">
                <a:latin typeface="Merriweather" pitchFamily="2" charset="-52"/>
                <a:ea typeface="Times New Roman"/>
              </a:rPr>
              <a:t>С</a:t>
            </a:r>
            <a:r>
              <a:rPr lang="ru-RU" sz="1800" dirty="0" smtClean="0">
                <a:latin typeface="Merriweather" pitchFamily="2" charset="-52"/>
                <a:ea typeface="Times New Roman"/>
              </a:rPr>
              <a:t>одержит </a:t>
            </a:r>
            <a:r>
              <a:rPr lang="ru-RU" sz="1800" dirty="0">
                <a:latin typeface="Merriweather" pitchFamily="2" charset="-52"/>
                <a:ea typeface="Times New Roman"/>
              </a:rPr>
              <a:t>то новое, существенное, что составляет итоги исследования. </a:t>
            </a:r>
          </a:p>
          <a:p>
            <a:pPr marL="0" indent="0">
              <a:buNone/>
            </a:pPr>
            <a:r>
              <a:rPr lang="ru-RU" sz="1800" dirty="0">
                <a:latin typeface="Merriweather" pitchFamily="2" charset="-52"/>
                <a:ea typeface="Times New Roman"/>
              </a:rPr>
              <a:t>У</a:t>
            </a:r>
            <a:r>
              <a:rPr lang="ru-RU" sz="1800" dirty="0" smtClean="0">
                <a:latin typeface="Merriweather" pitchFamily="2" charset="-52"/>
                <a:ea typeface="Times New Roman"/>
              </a:rPr>
              <a:t>казывает </a:t>
            </a:r>
            <a:r>
              <a:rPr lang="ru-RU" sz="1800" dirty="0">
                <a:latin typeface="Merriweather" pitchFamily="2" charset="-52"/>
                <a:ea typeface="Times New Roman"/>
              </a:rPr>
              <a:t>новизну и познавательную ценность полученных результатов, их практическую значимость.</a:t>
            </a:r>
            <a:endParaRPr lang="ru-RU" sz="1800" dirty="0">
              <a:latin typeface="Merriweather" pitchFamily="2" charset="-52"/>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88238"/>
            <a:ext cx="1316571" cy="288000"/>
          </a:xfrm>
          <a:prstGeom prst="rect">
            <a:avLst/>
          </a:prstGeom>
        </p:spPr>
      </p:pic>
    </p:spTree>
    <p:extLst>
      <p:ext uri="{BB962C8B-B14F-4D97-AF65-F5344CB8AC3E}">
        <p14:creationId xmlns:p14="http://schemas.microsoft.com/office/powerpoint/2010/main" val="2267588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solidFill>
                  <a:srgbClr val="5300A6"/>
                </a:solidFill>
                <a:latin typeface="Merriweather" pitchFamily="2" charset="-52"/>
              </a:rPr>
              <a:t>Как написать выводы исследовательской работы?</a:t>
            </a:r>
          </a:p>
        </p:txBody>
      </p:sp>
      <p:sp>
        <p:nvSpPr>
          <p:cNvPr id="3" name="Объект 2"/>
          <p:cNvSpPr>
            <a:spLocks noGrp="1"/>
          </p:cNvSpPr>
          <p:nvPr>
            <p:ph idx="1"/>
          </p:nvPr>
        </p:nvSpPr>
        <p:spPr/>
        <p:txBody>
          <a:bodyPr/>
          <a:lstStyle/>
          <a:p>
            <a:pPr marL="0" indent="0">
              <a:buNone/>
            </a:pPr>
            <a:r>
              <a:rPr lang="ru-RU" sz="1800" dirty="0" err="1">
                <a:latin typeface="Merriweather" pitchFamily="2" charset="-52"/>
              </a:rPr>
              <a:t>Т</a:t>
            </a:r>
            <a:r>
              <a:rPr lang="ru-RU" sz="1800" dirty="0" err="1" smtClean="0">
                <a:latin typeface="Merriweather" pitchFamily="2" charset="-52"/>
              </a:rPr>
              <a:t>езисно</a:t>
            </a:r>
            <a:r>
              <a:rPr lang="ru-RU" sz="1800" dirty="0">
                <a:latin typeface="Merriweather" pitchFamily="2" charset="-52"/>
              </a:rPr>
              <a:t>, по порядку выполнения задач, излагаются результаты исследования. </a:t>
            </a:r>
          </a:p>
          <a:p>
            <a:pPr marL="0" indent="0">
              <a:buNone/>
            </a:pPr>
            <a:r>
              <a:rPr lang="ru-RU" sz="1800" dirty="0">
                <a:latin typeface="Merriweather" pitchFamily="2" charset="-52"/>
              </a:rPr>
              <a:t>Э</a:t>
            </a:r>
            <a:r>
              <a:rPr lang="ru-RU" sz="1800" smtClean="0">
                <a:latin typeface="Merriweather" pitchFamily="2" charset="-52"/>
              </a:rPr>
              <a:t>то </a:t>
            </a:r>
            <a:r>
              <a:rPr lang="ru-RU" sz="1800" dirty="0">
                <a:latin typeface="Merriweather" pitchFamily="2" charset="-52"/>
              </a:rPr>
              <a:t>краткие ответы </a:t>
            </a:r>
            <a:r>
              <a:rPr lang="ru-RU" sz="1800">
                <a:latin typeface="Merriweather" pitchFamily="2" charset="-52"/>
              </a:rPr>
              <a:t>на </a:t>
            </a:r>
            <a:r>
              <a:rPr lang="ru-RU" sz="1800" smtClean="0">
                <a:latin typeface="Merriweather" pitchFamily="2" charset="-52"/>
              </a:rPr>
              <a:t>вопрос «Как </a:t>
            </a:r>
            <a:r>
              <a:rPr lang="ru-RU" sz="1800" dirty="0">
                <a:latin typeface="Merriweather" pitchFamily="2" charset="-52"/>
              </a:rPr>
              <a:t>решены поставленные </a:t>
            </a:r>
            <a:r>
              <a:rPr lang="ru-RU" sz="1800">
                <a:latin typeface="Merriweather" pitchFamily="2" charset="-52"/>
              </a:rPr>
              <a:t>исследовательские </a:t>
            </a:r>
            <a:r>
              <a:rPr lang="ru-RU" sz="1800" smtClean="0">
                <a:latin typeface="Merriweather" pitchFamily="2" charset="-52"/>
              </a:rPr>
              <a:t>задачи?»</a:t>
            </a:r>
            <a:r>
              <a:rPr lang="ru-RU" dirty="0"/>
              <a:t/>
            </a:r>
            <a:br>
              <a:rPr lang="ru-RU" dirty="0"/>
            </a:b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8" y="88238"/>
            <a:ext cx="1316571" cy="288000"/>
          </a:xfrm>
          <a:prstGeom prst="rect">
            <a:avLst/>
          </a:prstGeom>
        </p:spPr>
      </p:pic>
    </p:spTree>
    <p:extLst>
      <p:ext uri="{BB962C8B-B14F-4D97-AF65-F5344CB8AC3E}">
        <p14:creationId xmlns:p14="http://schemas.microsoft.com/office/powerpoint/2010/main" val="1125778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908763"/>
            <a:ext cx="8571257" cy="3052648"/>
            <a:chOff x="358774" y="-433387"/>
            <a:chExt cx="8571257" cy="3052648"/>
          </a:xfrm>
        </p:grpSpPr>
        <p:sp>
          <p:nvSpPr>
            <p:cNvPr id="8" name="Прямоугольник 7"/>
            <p:cNvSpPr/>
            <p:nvPr/>
          </p:nvSpPr>
          <p:spPr>
            <a:xfrm>
              <a:off x="358774" y="464825"/>
              <a:ext cx="5868989" cy="2154436"/>
            </a:xfrm>
            <a:prstGeom prst="rect">
              <a:avLst/>
            </a:prstGeom>
          </p:spPr>
          <p:txBody>
            <a:bodyPr wrap="square" lIns="0" tIns="0" rIns="0" bIns="0">
              <a:spAutoFit/>
            </a:bodyPr>
            <a:lstStyle/>
            <a:p>
              <a:pPr lvl="0"/>
              <a:r>
                <a:rPr lang="ru-RU" sz="1400" dirty="0" err="1"/>
                <a:t>Метадеятельность</a:t>
              </a:r>
              <a:r>
                <a:rPr lang="ru-RU" sz="1400" dirty="0"/>
                <a:t> — умение совершать любую деятельность с предметами, универсальный способ жизнедеятельности.</a:t>
              </a:r>
            </a:p>
            <a:p>
              <a:pPr lvl="0"/>
              <a:endParaRPr lang="ru-RU" sz="1400" dirty="0"/>
            </a:p>
            <a:p>
              <a:pPr lvl="0"/>
              <a:r>
                <a:rPr lang="ru-RU" sz="1400" dirty="0"/>
                <a:t>Метазнания — сведения о методах и приемах познания, структуре знаний и способах работы с ними.</a:t>
              </a:r>
            </a:p>
            <a:p>
              <a:pPr lvl="0"/>
              <a:endParaRPr lang="ru-RU" sz="1400" dirty="0"/>
            </a:p>
            <a:p>
              <a:pPr lvl="0"/>
              <a:r>
                <a:rPr lang="ru-RU" sz="1400" dirty="0" err="1"/>
                <a:t>Метаспособы</a:t>
              </a:r>
              <a:r>
                <a:rPr lang="ru-RU" sz="1400" dirty="0"/>
                <a:t> — методы, которые помогают находить новые способы решения задач, нестандартные планы деятельности.</a:t>
              </a:r>
            </a:p>
            <a:p>
              <a:pPr lvl="0"/>
              <a:endParaRPr lang="ru-RU" sz="1400" dirty="0"/>
            </a:p>
            <a:p>
              <a:pPr lvl="0"/>
              <a:r>
                <a:rPr lang="ru-RU" sz="1400" dirty="0" err="1"/>
                <a:t>Метаумения</a:t>
              </a:r>
              <a:r>
                <a:rPr lang="ru-RU" sz="1400" dirty="0"/>
                <a:t> — универсальные </a:t>
              </a:r>
              <a:r>
                <a:rPr lang="ru-RU" sz="1400" dirty="0" err="1"/>
                <a:t>общеучебные</a:t>
              </a:r>
              <a:r>
                <a:rPr lang="ru-RU" sz="1400" dirty="0"/>
                <a:t> навыки и умения.</a:t>
              </a:r>
            </a:p>
          </p:txBody>
        </p:sp>
        <p:sp>
          <p:nvSpPr>
            <p:cNvPr id="10" name="Прямоугольник 9"/>
            <p:cNvSpPr/>
            <p:nvPr/>
          </p:nvSpPr>
          <p:spPr>
            <a:xfrm>
              <a:off x="358774" y="-433387"/>
              <a:ext cx="8571257" cy="369332"/>
            </a:xfrm>
            <a:prstGeom prst="rect">
              <a:avLst/>
            </a:prstGeom>
          </p:spPr>
          <p:txBody>
            <a:bodyPr wrap="none" lIns="0" tIns="0" rIns="0" bIns="0">
              <a:spAutoFit/>
            </a:bodyPr>
            <a:lstStyle/>
            <a:p>
              <a:r>
                <a:rPr lang="ru-RU" sz="2400" dirty="0">
                  <a:solidFill>
                    <a:srgbClr val="5300A6"/>
                  </a:solidFill>
                  <a:latin typeface="+mj-lt"/>
                </a:rPr>
                <a:t>Основные понятия </a:t>
              </a:r>
              <a:r>
                <a:rPr lang="ru-RU" sz="2400" dirty="0" err="1">
                  <a:solidFill>
                    <a:srgbClr val="5300A6"/>
                  </a:solidFill>
                  <a:latin typeface="+mj-lt"/>
                </a:rPr>
                <a:t>метапредметной</a:t>
              </a:r>
              <a:r>
                <a:rPr lang="ru-RU" sz="2400" dirty="0">
                  <a:solidFill>
                    <a:srgbClr val="5300A6"/>
                  </a:solidFill>
                  <a:latin typeface="+mj-lt"/>
                </a:rPr>
                <a:t> </a:t>
              </a:r>
              <a:r>
                <a:rPr lang="ru-RU" sz="2400" dirty="0" smtClean="0">
                  <a:solidFill>
                    <a:srgbClr val="5300A6"/>
                  </a:solidFill>
                  <a:latin typeface="+mj-lt"/>
                </a:rPr>
                <a:t>компетенции</a:t>
              </a:r>
              <a:endParaRPr lang="ru-RU" sz="2400" dirty="0">
                <a:latin typeface="+mj-lt"/>
              </a:endParaRPr>
            </a:p>
          </p:txBody>
        </p:sp>
      </p:grpSp>
    </p:spTree>
    <p:extLst>
      <p:ext uri="{BB962C8B-B14F-4D97-AF65-F5344CB8AC3E}">
        <p14:creationId xmlns:p14="http://schemas.microsoft.com/office/powerpoint/2010/main" val="156235646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632832" y="376327"/>
            <a:ext cx="6769975" cy="3803850"/>
            <a:chOff x="358774" y="-433387"/>
            <a:chExt cx="5868989" cy="3803850"/>
          </a:xfrm>
        </p:grpSpPr>
        <p:sp>
          <p:nvSpPr>
            <p:cNvPr id="8" name="Прямоугольник 7"/>
            <p:cNvSpPr/>
            <p:nvPr/>
          </p:nvSpPr>
          <p:spPr>
            <a:xfrm>
              <a:off x="358774" y="138809"/>
              <a:ext cx="5868989" cy="3231654"/>
            </a:xfrm>
            <a:prstGeom prst="rect">
              <a:avLst/>
            </a:prstGeom>
          </p:spPr>
          <p:txBody>
            <a:bodyPr wrap="square" lIns="0" tIns="0" rIns="0" bIns="0">
              <a:spAutoFit/>
            </a:bodyPr>
            <a:lstStyle/>
            <a:p>
              <a:pPr lvl="0"/>
              <a:r>
                <a:rPr lang="ru-RU" sz="1400" dirty="0"/>
                <a:t> •	основы теоретического мышления (определение понятий, систематизация, классификация, доказательство, обобщение);</a:t>
              </a:r>
            </a:p>
            <a:p>
              <a:pPr lvl="0"/>
              <a:r>
                <a:rPr lang="ru-RU" sz="1400" dirty="0"/>
                <a:t>•	обладание навыками переработки информации (анализ, синтез, интерпретация, оценка, аргументирование);</a:t>
              </a:r>
            </a:p>
            <a:p>
              <a:pPr lvl="0"/>
              <a:r>
                <a:rPr lang="ru-RU" sz="1400" dirty="0"/>
                <a:t>•	критическое мышление (работа с фактами: сопоставление, умение отличать недостоверную информацию, находить логическое несоответствие, определять двусмысленность и т</a:t>
              </a:r>
              <a:r>
                <a:rPr lang="ru-RU" sz="1400" dirty="0" smtClean="0"/>
                <a:t>. д</a:t>
              </a:r>
              <a:r>
                <a:rPr lang="ru-RU" sz="1400" dirty="0"/>
                <a:t>.);</a:t>
              </a:r>
            </a:p>
            <a:p>
              <a:pPr lvl="0"/>
              <a:r>
                <a:rPr lang="ru-RU" sz="1400" dirty="0"/>
                <a:t>•	задатки творческого мышления (определение проблем в стандартных ситуациях, нахождение альтернативного решения, совмещение традиционных и новых способов деятельности);</a:t>
              </a:r>
            </a:p>
            <a:p>
              <a:pPr lvl="0"/>
              <a:r>
                <a:rPr lang="ru-RU" sz="1400" dirty="0"/>
                <a:t>•	регулятивные умения (ставить вопросы, формулировать гипотезы, определять цели, планировать, выбирать способ действий, контролировать, анализировать и корректировать свою деятельность);</a:t>
              </a:r>
            </a:p>
            <a:p>
              <a:pPr lvl="0"/>
              <a:r>
                <a:rPr lang="ru-RU" sz="1400" dirty="0"/>
                <a:t>•	главные качества мышления (диалектичность, гибкость и т</a:t>
              </a:r>
              <a:r>
                <a:rPr lang="ru-RU" sz="1400" dirty="0" smtClean="0"/>
                <a:t>. д.).</a:t>
              </a:r>
              <a:endParaRPr lang="ru-RU" sz="1400" dirty="0"/>
            </a:p>
            <a:p>
              <a:pPr lvl="0"/>
              <a:endParaRPr lang="ru-RU" sz="1400" dirty="0"/>
            </a:p>
          </p:txBody>
        </p:sp>
        <p:sp>
          <p:nvSpPr>
            <p:cNvPr id="10" name="Прямоугольник 9"/>
            <p:cNvSpPr/>
            <p:nvPr/>
          </p:nvSpPr>
          <p:spPr>
            <a:xfrm>
              <a:off x="358774" y="-433387"/>
              <a:ext cx="4350550" cy="369332"/>
            </a:xfrm>
            <a:prstGeom prst="rect">
              <a:avLst/>
            </a:prstGeom>
          </p:spPr>
          <p:txBody>
            <a:bodyPr wrap="none" lIns="0" tIns="0" rIns="0" bIns="0">
              <a:spAutoFit/>
            </a:bodyPr>
            <a:lstStyle/>
            <a:p>
              <a:r>
                <a:rPr lang="ru-RU" sz="2400" dirty="0" err="1">
                  <a:solidFill>
                    <a:srgbClr val="5300A6"/>
                  </a:solidFill>
                  <a:latin typeface="+mj-lt"/>
                </a:rPr>
                <a:t>Метапредметные</a:t>
              </a:r>
              <a:r>
                <a:rPr lang="ru-RU" sz="2400" dirty="0">
                  <a:solidFill>
                    <a:srgbClr val="5300A6"/>
                  </a:solidFill>
                  <a:latin typeface="+mj-lt"/>
                </a:rPr>
                <a:t> умения:</a:t>
              </a:r>
              <a:endParaRPr lang="ru-RU" sz="2400" dirty="0">
                <a:latin typeface="+mj-lt"/>
              </a:endParaRPr>
            </a:p>
          </p:txBody>
        </p:sp>
      </p:grpSp>
    </p:spTree>
    <p:extLst>
      <p:ext uri="{BB962C8B-B14F-4D97-AF65-F5344CB8AC3E}">
        <p14:creationId xmlns:p14="http://schemas.microsoft.com/office/powerpoint/2010/main" val="42693860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532871"/>
            <a:ext cx="6769975" cy="3748855"/>
            <a:chOff x="358774" y="-809279"/>
            <a:chExt cx="5868989" cy="3748855"/>
          </a:xfrm>
        </p:grpSpPr>
        <p:sp>
          <p:nvSpPr>
            <p:cNvPr id="8" name="Прямоугольник 7"/>
            <p:cNvSpPr/>
            <p:nvPr/>
          </p:nvSpPr>
          <p:spPr>
            <a:xfrm>
              <a:off x="358774" y="138809"/>
              <a:ext cx="5868989" cy="2800767"/>
            </a:xfrm>
            <a:prstGeom prst="rect">
              <a:avLst/>
            </a:prstGeom>
          </p:spPr>
          <p:txBody>
            <a:bodyPr wrap="square" lIns="0" tIns="0" rIns="0" bIns="0">
              <a:spAutoFit/>
            </a:bodyPr>
            <a:lstStyle/>
            <a:p>
              <a:pPr lvl="0"/>
              <a:r>
                <a:rPr lang="ru-RU" sz="1400" dirty="0"/>
                <a:t>- создание мотивации в деятельности учащихся </a:t>
              </a:r>
              <a:r>
                <a:rPr lang="ru-RU" sz="1400" dirty="0" smtClean="0"/>
                <a:t>– целеполагание;</a:t>
              </a:r>
              <a:endParaRPr lang="ru-RU" sz="1400" dirty="0"/>
            </a:p>
            <a:p>
              <a:pPr lvl="0"/>
              <a:r>
                <a:rPr lang="ru-RU" sz="1400" dirty="0"/>
                <a:t>- создание проблемной ситуации: при изучении нового материала, закреплении, контроле с помощью методических </a:t>
              </a:r>
              <a:r>
                <a:rPr lang="ru-RU" sz="1400" dirty="0" smtClean="0"/>
                <a:t>приёмов;</a:t>
              </a:r>
              <a:endParaRPr lang="ru-RU" sz="1400" dirty="0"/>
            </a:p>
            <a:p>
              <a:pPr lvl="0"/>
              <a:r>
                <a:rPr lang="ru-RU" sz="1400" dirty="0"/>
                <a:t>- формирование понятия - это форма человеческого мышления, в которой выражаются общие и существенные признаки вещей, связи данного предмета с другими, его происхождение и развитие.</a:t>
              </a:r>
            </a:p>
            <a:p>
              <a:pPr lvl="0"/>
              <a:r>
                <a:rPr lang="ru-RU" sz="1400" dirty="0"/>
                <a:t>- формирование способов деятельности: гипотезы и </a:t>
              </a:r>
              <a:r>
                <a:rPr lang="ru-RU" sz="1400" dirty="0" smtClean="0"/>
                <a:t>вопросы;</a:t>
              </a:r>
              <a:endParaRPr lang="ru-RU" sz="1400" dirty="0"/>
            </a:p>
            <a:p>
              <a:pPr lvl="0"/>
              <a:r>
                <a:rPr lang="ru-RU" sz="1400" dirty="0"/>
                <a:t>- формирование способов деятельности: наблюдение и </a:t>
              </a:r>
              <a:r>
                <a:rPr lang="ru-RU" sz="1400" dirty="0" smtClean="0"/>
                <a:t>эксперимент;</a:t>
              </a:r>
              <a:endParaRPr lang="ru-RU" sz="1400" dirty="0"/>
            </a:p>
            <a:p>
              <a:pPr lvl="0"/>
              <a:r>
                <a:rPr lang="ru-RU" sz="1400" dirty="0"/>
                <a:t>- организация групповой работы, на уроке первоначально ставят проблемную ситуацию, выдвигаются версии, затем выясняют источники для новой информации, распределяют обязанности и </a:t>
              </a:r>
              <a:r>
                <a:rPr lang="ru-RU" sz="1400" dirty="0" smtClean="0"/>
                <a:t>выполняют;</a:t>
              </a:r>
              <a:endParaRPr lang="ru-RU" sz="1400" dirty="0"/>
            </a:p>
            <a:p>
              <a:pPr lvl="0"/>
              <a:r>
                <a:rPr lang="ru-RU" sz="1400" dirty="0"/>
                <a:t>- самоконтроль и самооценка.</a:t>
              </a:r>
            </a:p>
            <a:p>
              <a:pPr lvl="0"/>
              <a:endParaRPr lang="ru-RU" sz="1400" dirty="0"/>
            </a:p>
          </p:txBody>
        </p:sp>
        <p:sp>
          <p:nvSpPr>
            <p:cNvPr id="10" name="Прямоугольник 9"/>
            <p:cNvSpPr/>
            <p:nvPr/>
          </p:nvSpPr>
          <p:spPr>
            <a:xfrm>
              <a:off x="358774" y="-809279"/>
              <a:ext cx="5575342" cy="738664"/>
            </a:xfrm>
            <a:prstGeom prst="rect">
              <a:avLst/>
            </a:prstGeom>
          </p:spPr>
          <p:txBody>
            <a:bodyPr wrap="none" lIns="0" tIns="0" rIns="0" bIns="0">
              <a:spAutoFit/>
            </a:bodyPr>
            <a:lstStyle/>
            <a:p>
              <a:r>
                <a:rPr lang="ru-RU" sz="2400" dirty="0">
                  <a:solidFill>
                    <a:srgbClr val="5300A6"/>
                  </a:solidFill>
                  <a:latin typeface="+mj-lt"/>
                </a:rPr>
                <a:t>Технологии и приемы формирования </a:t>
              </a:r>
            </a:p>
            <a:p>
              <a:r>
                <a:rPr lang="ru-RU" sz="2400" dirty="0" err="1">
                  <a:solidFill>
                    <a:srgbClr val="5300A6"/>
                  </a:solidFill>
                  <a:latin typeface="+mj-lt"/>
                </a:rPr>
                <a:t>метапредметных</a:t>
              </a:r>
              <a:r>
                <a:rPr lang="ru-RU" sz="2400" dirty="0">
                  <a:solidFill>
                    <a:srgbClr val="5300A6"/>
                  </a:solidFill>
                  <a:latin typeface="+mj-lt"/>
                </a:rPr>
                <a:t> компетенций:</a:t>
              </a:r>
              <a:endParaRPr lang="ru-RU" sz="2400" dirty="0">
                <a:latin typeface="+mj-lt"/>
              </a:endParaRPr>
            </a:p>
          </p:txBody>
        </p:sp>
      </p:grpSp>
    </p:spTree>
    <p:extLst>
      <p:ext uri="{BB962C8B-B14F-4D97-AF65-F5344CB8AC3E}">
        <p14:creationId xmlns:p14="http://schemas.microsoft.com/office/powerpoint/2010/main" val="191863236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pSp>
        <p:nvGrpSpPr>
          <p:cNvPr id="13" name="Группа 12"/>
          <p:cNvGrpSpPr/>
          <p:nvPr/>
        </p:nvGrpSpPr>
        <p:grpSpPr>
          <a:xfrm>
            <a:off x="358774" y="532871"/>
            <a:ext cx="6769975" cy="2308324"/>
            <a:chOff x="358774" y="-809279"/>
            <a:chExt cx="5868989" cy="2308324"/>
          </a:xfrm>
        </p:grpSpPr>
        <p:sp>
          <p:nvSpPr>
            <p:cNvPr id="8" name="Прямоугольник 7"/>
            <p:cNvSpPr/>
            <p:nvPr/>
          </p:nvSpPr>
          <p:spPr>
            <a:xfrm>
              <a:off x="358774" y="-439947"/>
              <a:ext cx="5868989" cy="1938992"/>
            </a:xfrm>
            <a:prstGeom prst="rect">
              <a:avLst/>
            </a:prstGeom>
          </p:spPr>
          <p:txBody>
            <a:bodyPr wrap="square" lIns="0" tIns="0" rIns="0" bIns="0">
              <a:spAutoFit/>
            </a:bodyPr>
            <a:lstStyle/>
            <a:p>
              <a:pPr lvl="0"/>
              <a:endParaRPr lang="ru-RU" sz="1400" dirty="0"/>
            </a:p>
            <a:p>
              <a:pPr lvl="0"/>
              <a:r>
                <a:rPr lang="ru-RU" sz="1400" dirty="0"/>
                <a:t>- соучаствует в освоении учебных предметов;</a:t>
              </a:r>
            </a:p>
            <a:p>
              <a:pPr lvl="0"/>
              <a:r>
                <a:rPr lang="ru-RU" sz="1400" dirty="0"/>
                <a:t>- соединяет в некую общность учебные предметы;</a:t>
              </a:r>
            </a:p>
            <a:p>
              <a:pPr lvl="0"/>
              <a:r>
                <a:rPr lang="ru-RU" sz="1400" dirty="0"/>
                <a:t>- означает совокупное действие учебных предметов;</a:t>
              </a:r>
            </a:p>
            <a:p>
              <a:pPr lvl="0"/>
              <a:r>
                <a:rPr lang="ru-RU" sz="1400" dirty="0"/>
                <a:t>- возникает между предметами;</a:t>
              </a:r>
            </a:p>
            <a:p>
              <a:pPr lvl="0"/>
              <a:r>
                <a:rPr lang="ru-RU" sz="1400" dirty="0"/>
                <a:t>- возникает вслед за освоением учебных предметов;</a:t>
              </a:r>
            </a:p>
            <a:p>
              <a:pPr lvl="0"/>
              <a:r>
                <a:rPr lang="ru-RU" sz="1400" dirty="0"/>
                <a:t>- возникает для того, чтобы освоить учебные предметы, иными </a:t>
              </a:r>
              <a:r>
                <a:rPr lang="ru-RU" sz="1400" dirty="0" smtClean="0"/>
                <a:t>словами, </a:t>
              </a:r>
              <a:r>
                <a:rPr lang="ru-RU" sz="1400" dirty="0"/>
                <a:t>обслуживает учебные </a:t>
              </a:r>
              <a:r>
                <a:rPr lang="ru-RU" sz="1400" dirty="0" smtClean="0"/>
                <a:t>предметы;</a:t>
              </a:r>
              <a:endParaRPr lang="ru-RU" sz="1400" dirty="0"/>
            </a:p>
            <a:p>
              <a:pPr lvl="0"/>
              <a:r>
                <a:rPr lang="ru-RU" sz="1400" dirty="0"/>
                <a:t>- изменяет (углубляет, расширяет) понимание учебных предметов.</a:t>
              </a:r>
            </a:p>
          </p:txBody>
        </p:sp>
        <p:sp>
          <p:nvSpPr>
            <p:cNvPr id="10" name="Прямоугольник 9"/>
            <p:cNvSpPr/>
            <p:nvPr/>
          </p:nvSpPr>
          <p:spPr>
            <a:xfrm>
              <a:off x="358774" y="-809279"/>
              <a:ext cx="4145375" cy="369332"/>
            </a:xfrm>
            <a:prstGeom prst="rect">
              <a:avLst/>
            </a:prstGeom>
          </p:spPr>
          <p:txBody>
            <a:bodyPr wrap="none" lIns="0" tIns="0" rIns="0" bIns="0">
              <a:spAutoFit/>
            </a:bodyPr>
            <a:lstStyle/>
            <a:p>
              <a:r>
                <a:rPr lang="ru-RU" sz="2400" dirty="0" err="1">
                  <a:solidFill>
                    <a:srgbClr val="5300A6"/>
                  </a:solidFill>
                  <a:latin typeface="+mj-lt"/>
                </a:rPr>
                <a:t>Метапредметный</a:t>
              </a:r>
              <a:r>
                <a:rPr lang="ru-RU" sz="2400" dirty="0">
                  <a:solidFill>
                    <a:srgbClr val="5300A6"/>
                  </a:solidFill>
                  <a:latin typeface="+mj-lt"/>
                </a:rPr>
                <a:t> результат:</a:t>
              </a:r>
              <a:endParaRPr lang="ru-RU" sz="2400" dirty="0">
                <a:latin typeface="+mj-lt"/>
              </a:endParaRPr>
            </a:p>
          </p:txBody>
        </p:sp>
      </p:grpSp>
    </p:spTree>
    <p:extLst>
      <p:ext uri="{BB962C8B-B14F-4D97-AF65-F5344CB8AC3E}">
        <p14:creationId xmlns:p14="http://schemas.microsoft.com/office/powerpoint/2010/main" val="50101390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BJ">
      <a:majorFont>
        <a:latin typeface="Merriweather"/>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deouroki_fonts2">
      <a:majorFont>
        <a:latin typeface="Roboto Slab"/>
        <a:ea typeface=""/>
        <a:cs typeface=""/>
      </a:majorFont>
      <a:minorFont>
        <a:latin typeface="Open Sans"/>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BJ">
      <a:majorFont>
        <a:latin typeface="Merriweather"/>
        <a:ea typeface=""/>
        <a:cs typeface=""/>
      </a:majorFont>
      <a:minorFont>
        <a:latin typeface="Roboto"/>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2808</TotalTime>
  <Words>2765</Words>
  <Application>Microsoft Office PowerPoint</Application>
  <PresentationFormat>Экран (16:9)</PresentationFormat>
  <Paragraphs>514</Paragraphs>
  <Slides>58</Slides>
  <Notes>21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58</vt:i4>
      </vt:variant>
    </vt:vector>
  </HeadingPairs>
  <TitlesOfParts>
    <vt:vector size="70" baseType="lpstr">
      <vt:lpstr>Merriweather</vt:lpstr>
      <vt:lpstr>Arial</vt:lpstr>
      <vt:lpstr>Roboto</vt:lpstr>
      <vt:lpstr>Roboto Slab</vt:lpstr>
      <vt:lpstr>SimSun</vt:lpstr>
      <vt:lpstr>Times New Roman</vt:lpstr>
      <vt:lpstr>Open Sans</vt:lpstr>
      <vt:lpstr>Calibri</vt:lpstr>
      <vt:lpstr>Mangal</vt:lpstr>
      <vt:lpstr>Тема Office</vt:lpstr>
      <vt:lpstr>21_Тема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включает в себя понятие «исследовательская  деятельность учащихся»? </vt:lpstr>
      <vt:lpstr>Презентация PowerPoint</vt:lpstr>
      <vt:lpstr>Презентация PowerPoint</vt:lpstr>
      <vt:lpstr>Этапы исследования, проводимого учащимися:</vt:lpstr>
      <vt:lpstr>Этапы исследования, проводимого учащимися:</vt:lpstr>
      <vt:lpstr>Постановка научной проблемы предполагает: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написать заключение?</vt:lpstr>
      <vt:lpstr>Как написать выводы исследовательской работы?</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253</cp:revision>
  <dcterms:created xsi:type="dcterms:W3CDTF">2015-12-14T06:35:07Z</dcterms:created>
  <dcterms:modified xsi:type="dcterms:W3CDTF">2019-01-25T13:10:27Z</dcterms:modified>
</cp:coreProperties>
</file>